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lsx" ContentType="application/vnd.openxmlformats-officedocument.spreadsheetml.sheet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charts/chart1.xml" ContentType="application/vnd.openxmlformats-officedocument.drawingml.chart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31.xml" ContentType="application/vnd.openxmlformats-officedocument.presentationml.tags+xml"/>
  <Override PartName="/ppt/tags/tag30.xml" ContentType="application/vnd.openxmlformats-officedocument.presentationml.tags+xml"/>
  <Override PartName="/ppt/tags/tag29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9" r:id="rId2"/>
    <p:sldId id="261" r:id="rId3"/>
    <p:sldId id="286" r:id="rId4"/>
    <p:sldId id="262" r:id="rId5"/>
    <p:sldId id="264" r:id="rId6"/>
    <p:sldId id="266" r:id="rId7"/>
    <p:sldId id="267" r:id="rId8"/>
    <p:sldId id="268" r:id="rId9"/>
    <p:sldId id="269" r:id="rId10"/>
    <p:sldId id="270" r:id="rId11"/>
    <p:sldId id="272" r:id="rId12"/>
    <p:sldId id="274" r:id="rId13"/>
    <p:sldId id="275" r:id="rId14"/>
    <p:sldId id="277" r:id="rId15"/>
    <p:sldId id="278" r:id="rId16"/>
  </p:sldIdLst>
  <p:sldSz cx="9144000" cy="6858000" type="screen4x3"/>
  <p:notesSz cx="6858000" cy="9144000"/>
  <p:custShowLst>
    <p:custShow name="Introduction" id="0">
      <p:sldLst>
        <p:sld r:id="rId2"/>
        <p:sld r:id="rId3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779CC93D-E52E-4D84-901B-11D7331DD495}">
          <p14:sldIdLst>
            <p14:sldId id="259"/>
          </p14:sldIdLst>
        </p14:section>
        <p14:section name="Overview and Objectives" id="{ABA716BF-3A5C-4ADB-94C9-CFEF84EBA240}">
          <p14:sldIdLst>
            <p14:sldId id="261"/>
            <p14:sldId id="286"/>
            <p14:sldId id="262"/>
            <p14:sldId id="264"/>
          </p14:sldIdLst>
        </p14:section>
        <p14:section name="Topic 1" id="{6D9936A3-3945-4757-BC8B-B5C252D8E036}">
          <p14:sldIdLst>
            <p14:sldId id="266"/>
            <p14:sldId id="267"/>
          </p14:sldIdLst>
        </p14:section>
        <p14:section name="Sample Slides for Visuals" id="{BAB3A466-96C9-4230-9978-795378D75699}">
          <p14:sldIdLst>
            <p14:sldId id="268"/>
            <p14:sldId id="269"/>
            <p14:sldId id="270"/>
          </p14:sldIdLst>
        </p14:section>
        <p14:section name="Case Study" id="{8C0305C9-B152-4FBA-A789-FE1976D53990}">
          <p14:sldIdLst>
            <p14:sldId id="272"/>
            <p14:sldId id="274"/>
          </p14:sldIdLst>
        </p14:section>
        <p14:section name="Conclusion and Summary" id="{790CEF5B-569A-4C2F-BED5-750B08C0E5AD}">
          <p14:sldIdLst>
            <p14:sldId id="275"/>
            <p14:sldId id="277"/>
          </p14:sldIdLst>
        </p14:section>
        <p14:section name="Appendix" id="{3F78B471-41DA-46F2-A8E4-97E471896AB3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4" autoAdjust="0"/>
    <p:restoredTop sz="77393" autoAdjust="0"/>
  </p:normalViewPr>
  <p:slideViewPr>
    <p:cSldViewPr>
      <p:cViewPr varScale="1">
        <p:scale>
          <a:sx n="111" d="100"/>
          <a:sy n="111" d="100"/>
        </p:scale>
        <p:origin x="9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3552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New Employee</c:v>
                </c:pt>
                <c:pt idx="1">
                  <c:v>1 yr</c:v>
                </c:pt>
                <c:pt idx="2">
                  <c:v>2 yr</c:v>
                </c:pt>
                <c:pt idx="3">
                  <c:v>3 yr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86-418F-995E-B80A14DF2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449984"/>
        <c:axId val="161784384"/>
      </c:lineChart>
      <c:catAx>
        <c:axId val="161449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1784384"/>
        <c:crosses val="autoZero"/>
        <c:auto val="1"/>
        <c:lblAlgn val="ctr"/>
        <c:lblOffset val="100"/>
        <c:noMultiLvlLbl val="0"/>
      </c:catAx>
      <c:valAx>
        <c:axId val="1617843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61449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dirty="0" smtClean="0"/>
            <a:t>1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dirty="0" smtClean="0"/>
            <a:t>2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Explore your new environment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en-US" sz="4400" dirty="0" smtClean="0"/>
            <a:t>3</a:t>
          </a:r>
          <a:endParaRPr lang="en-US" sz="4400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Meet your new colleagues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Familiarize yourself with your new assignment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en-US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en-US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3D887057-7E91-45EF-8E4B-3006C2DFECB4}" type="presOf" srcId="{6BE4E373-0656-4EDC-821E-BE09C952B1F6}" destId="{C7C3E6FD-D83F-4BDA-907E-B5EE041DA931}" srcOrd="0" destOrd="0" presId="urn:microsoft.com/office/officeart/2005/8/layout/vList5"/>
    <dgm:cxn modelId="{B6416E04-E5DE-46CA-AD27-47EBE280D636}" type="presOf" srcId="{C59269D0-92A5-481C-BA64-727AFB0DD545}" destId="{B37A5355-225B-4C6F-AED7-6C620F99EECC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5417F3DF-8CAE-4E6C-ADBB-ED6F50084B8E}" type="presOf" srcId="{D1776C8F-2B10-4075-8DF7-7F65AB725ED5}" destId="{F5034101-5B7D-4FE7-B47A-5A48CF39606B}" srcOrd="0" destOrd="0" presId="urn:microsoft.com/office/officeart/2005/8/layout/vList5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"/>
    <dgm:cxn modelId="{9A0DCB65-9DCB-4972-9768-1762E4116F3C}" type="presOf" srcId="{74EE5CD8-078F-4590-BF9C-A341A294A016}" destId="{7E429971-BC57-430F-BB25-C0574E5E39E3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1D12F37E-DF42-400C-B5B5-A8FAF49EC0EC}" type="presOf" srcId="{1E4D3931-0DBD-4211-A24A-6AF364284B1E}" destId="{D54B1729-BC98-42C1-9C6C-D65DCBA4358F}" srcOrd="0" destOrd="0" presId="urn:microsoft.com/office/officeart/2005/8/layout/vList5"/>
    <dgm:cxn modelId="{AFF7133D-5E9D-4613-9299-006F9E49301B}" type="presOf" srcId="{AA046201-5C4D-445E-BF0B-5C6D2B0A1945}" destId="{C04276DC-EE64-470A-B8BC-09067B8045FA}" srcOrd="0" destOrd="0" presId="urn:microsoft.com/office/officeart/2005/8/layout/vList5"/>
    <dgm:cxn modelId="{1E18118B-9778-4714-A249-2B714D5427F7}" type="presParOf" srcId="{AAE7A1E6-6847-453D-B55B-8A82BF138C1D}" destId="{C4407577-18A2-46E0-8805-2838042EB67A}" srcOrd="0" destOrd="0" presId="urn:microsoft.com/office/officeart/2005/8/layout/vList5"/>
    <dgm:cxn modelId="{84152E8A-21A6-4CAF-BC09-47C13F4FFFB8}" type="presParOf" srcId="{C4407577-18A2-46E0-8805-2838042EB67A}" destId="{7E429971-BC57-430F-BB25-C0574E5E39E3}" srcOrd="0" destOrd="0" presId="urn:microsoft.com/office/officeart/2005/8/layout/vList5"/>
    <dgm:cxn modelId="{1D51832F-3B38-483B-8C08-BDD413206841}" type="presParOf" srcId="{C4407577-18A2-46E0-8805-2838042EB67A}" destId="{D54B1729-BC98-42C1-9C6C-D65DCBA4358F}" srcOrd="1" destOrd="0" presId="urn:microsoft.com/office/officeart/2005/8/layout/vList5"/>
    <dgm:cxn modelId="{F2BB24AB-7DB6-4F0F-92D8-664E0F322520}" type="presParOf" srcId="{AAE7A1E6-6847-453D-B55B-8A82BF138C1D}" destId="{AB8574CC-D4F2-4555-AEE3-F4EE58B11D03}" srcOrd="1" destOrd="0" presId="urn:microsoft.com/office/officeart/2005/8/layout/vList5"/>
    <dgm:cxn modelId="{3F47CC38-27AC-4E4E-92A2-FDE046382C80}" type="presParOf" srcId="{AAE7A1E6-6847-453D-B55B-8A82BF138C1D}" destId="{85B8F607-FDD8-476A-ADBE-E1250824F294}" srcOrd="2" destOrd="0" presId="urn:microsoft.com/office/officeart/2005/8/layout/vList5"/>
    <dgm:cxn modelId="{B4BBC5E0-69C0-4FD2-84A6-C47E62DEA28D}" type="presParOf" srcId="{85B8F607-FDD8-476A-ADBE-E1250824F294}" destId="{C04276DC-EE64-470A-B8BC-09067B8045FA}" srcOrd="0" destOrd="0" presId="urn:microsoft.com/office/officeart/2005/8/layout/vList5"/>
    <dgm:cxn modelId="{71B90C6E-E0F2-4EE1-8864-5914AAFA20A7}" type="presParOf" srcId="{85B8F607-FDD8-476A-ADBE-E1250824F294}" destId="{B37A5355-225B-4C6F-AED7-6C620F99EECC}" srcOrd="1" destOrd="0" presId="urn:microsoft.com/office/officeart/2005/8/layout/vList5"/>
    <dgm:cxn modelId="{E6DEED78-0C33-4D1D-A595-AFE4311369E4}" type="presParOf" srcId="{AAE7A1E6-6847-453D-B55B-8A82BF138C1D}" destId="{5ACAA866-A8A8-4183-97B5-CEEAB1525C60}" srcOrd="3" destOrd="0" presId="urn:microsoft.com/office/officeart/2005/8/layout/vList5"/>
    <dgm:cxn modelId="{FD2A22C3-24B0-4E4D-A3BC-79528D3FBC48}" type="presParOf" srcId="{AAE7A1E6-6847-453D-B55B-8A82BF138C1D}" destId="{477213BE-9E91-4950-8451-7F60796F47F4}" srcOrd="4" destOrd="0" presId="urn:microsoft.com/office/officeart/2005/8/layout/vList5"/>
    <dgm:cxn modelId="{2D9E3819-8AF8-4F78-AD5E-1D892BCE0381}" type="presParOf" srcId="{477213BE-9E91-4950-8451-7F60796F47F4}" destId="{F5034101-5B7D-4FE7-B47A-5A48CF39606B}" srcOrd="0" destOrd="0" presId="urn:microsoft.com/office/officeart/2005/8/layout/vList5"/>
    <dgm:cxn modelId="{5FD7E964-E46A-45B4-A545-5D657B6094BB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3066871" y="-1848315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Familiarize yourself with your new assignment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32953"/>
        <a:ext cx="5010287" cy="1047750"/>
      </dsp:txXfrm>
    </dsp:sp>
    <dsp:sp modelId="{7E429971-BC57-430F-BB25-C0574E5E39E3}">
      <dsp:nvSpPr>
        <dsp:cNvPr id="0" name=""/>
        <dsp:cNvSpPr/>
      </dsp:nvSpPr>
      <dsp:spPr>
        <a:xfrm>
          <a:off x="109" y="0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1</a:t>
          </a:r>
          <a:endParaRPr lang="en-US" sz="4400" kern="1200" dirty="0"/>
        </a:p>
      </dsp:txBody>
      <dsp:txXfrm>
        <a:off x="53098" y="52989"/>
        <a:ext cx="979514" cy="1203709"/>
      </dsp:txXfrm>
    </dsp:sp>
    <dsp:sp modelId="{B37A5355-225B-4C6F-AED7-6C620F99EECC}">
      <dsp:nvSpPr>
        <dsp:cNvPr id="0" name=""/>
        <dsp:cNvSpPr/>
      </dsp:nvSpPr>
      <dsp:spPr>
        <a:xfrm rot="5400000">
          <a:off x="3066871" y="-473143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Explore your new environment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508125"/>
        <a:ext cx="5010287" cy="1047750"/>
      </dsp:txXfrm>
    </dsp:sp>
    <dsp:sp modelId="{C04276DC-EE64-470A-B8BC-09067B8045FA}">
      <dsp:nvSpPr>
        <dsp:cNvPr id="0" name=""/>
        <dsp:cNvSpPr/>
      </dsp:nvSpPr>
      <dsp:spPr>
        <a:xfrm>
          <a:off x="109" y="1377156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2</a:t>
          </a:r>
          <a:endParaRPr lang="en-US" sz="4400" kern="1200" dirty="0"/>
        </a:p>
      </dsp:txBody>
      <dsp:txXfrm>
        <a:off x="53098" y="1430145"/>
        <a:ext cx="979514" cy="1203709"/>
      </dsp:txXfrm>
    </dsp:sp>
    <dsp:sp modelId="{C7C3E6FD-D83F-4BDA-907E-B5EE041DA931}">
      <dsp:nvSpPr>
        <dsp:cNvPr id="0" name=""/>
        <dsp:cNvSpPr/>
      </dsp:nvSpPr>
      <dsp:spPr>
        <a:xfrm rot="5400000">
          <a:off x="3066871" y="902028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Meet your new colleagues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2883296"/>
        <a:ext cx="5010287" cy="1047750"/>
      </dsp:txXfrm>
    </dsp:sp>
    <dsp:sp modelId="{F5034101-5B7D-4FE7-B47A-5A48CF39606B}">
      <dsp:nvSpPr>
        <dsp:cNvPr id="0" name=""/>
        <dsp:cNvSpPr/>
      </dsp:nvSpPr>
      <dsp:spPr>
        <a:xfrm>
          <a:off x="109" y="2752328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3</a:t>
          </a:r>
          <a:endParaRPr lang="en-US" sz="4400" kern="1200" dirty="0"/>
        </a:p>
      </dsp:txBody>
      <dsp:txXfrm>
        <a:off x="53098" y="2805317"/>
        <a:ext cx="979514" cy="1203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84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5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for presenting training materials in a group setting.</a:t>
            </a:r>
          </a:p>
          <a:p>
            <a:endParaRPr lang="en-US" dirty="0" smtClean="0"/>
          </a:p>
          <a:p>
            <a:pPr lvl="0"/>
            <a:r>
              <a:rPr lang="en-US" sz="1200" b="1" dirty="0" smtClean="0"/>
              <a:t>Sections</a:t>
            </a:r>
            <a:endParaRPr lang="en-US" sz="1200" b="0" dirty="0" smtClean="0"/>
          </a:p>
          <a:p>
            <a:pPr lvl="0"/>
            <a:r>
              <a:rPr lang="en-US" sz="1200" b="0" dirty="0" smtClean="0"/>
              <a:t>Right-click on a slide to add sections.</a:t>
            </a:r>
            <a:r>
              <a:rPr lang="en-US" sz="1200" b="0" baseline="0" dirty="0" smtClean="0"/>
              <a:t> Sections can help to organize your slides or facilitate collaboration between multiple authors.</a:t>
            </a:r>
            <a:endParaRPr lang="en-US" sz="1200" b="0" dirty="0" smtClean="0"/>
          </a:p>
          <a:p>
            <a:pPr lvl="0"/>
            <a:endParaRPr lang="en-US" sz="1200" b="1" dirty="0" smtClean="0"/>
          </a:p>
          <a:p>
            <a:pPr lvl="0"/>
            <a:r>
              <a:rPr lang="en-US" sz="1200" b="1" dirty="0" smtClean="0"/>
              <a:t>Notes</a:t>
            </a:r>
          </a:p>
          <a:p>
            <a:pPr lvl="0"/>
            <a:r>
              <a:rPr lang="en-US" sz="1200" dirty="0" smtClean="0"/>
              <a:t>Use the Notes section for delivery notes or to provide additional details for the audience.</a:t>
            </a:r>
            <a:r>
              <a:rPr lang="en-US" sz="1200" baseline="0" dirty="0" smtClean="0"/>
              <a:t> View these notes in Presentation View during your presentation. </a:t>
            </a:r>
          </a:p>
          <a:p>
            <a:pPr lvl="0">
              <a:buFontTx/>
              <a:buNone/>
            </a:pPr>
            <a:r>
              <a:rPr lang="en-US" sz="1200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200" dirty="0" smtClean="0"/>
              <a:t>Pay particular attention to the graphs, charts, and text boxes.</a:t>
            </a:r>
            <a:r>
              <a:rPr lang="en-US" sz="1200" baseline="0" dirty="0" smtClean="0"/>
              <a:t> </a:t>
            </a:r>
            <a:endParaRPr lang="en-US" sz="1200" dirty="0" smtClean="0"/>
          </a:p>
          <a:p>
            <a:pPr lvl="0"/>
            <a:r>
              <a:rPr lang="en-US" sz="1200" dirty="0" smtClean="0"/>
              <a:t>Consider that attendees will print in black and white or grayscale. Run a test print to make sure your colors work when printed in pure black and white and grayscale.</a:t>
            </a:r>
          </a:p>
          <a:p>
            <a:pPr lvl="0">
              <a:buFontTx/>
              <a:buNone/>
            </a:pPr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Graphics, tables, and graphs</a:t>
            </a:r>
          </a:p>
          <a:p>
            <a:pPr lvl="0"/>
            <a:r>
              <a:rPr lang="en-US" sz="1200" dirty="0" smtClean="0"/>
              <a:t>Keep it simple: If possible, use consistent, non-distracting styles and colors.</a:t>
            </a:r>
          </a:p>
          <a:p>
            <a:pPr lvl="0"/>
            <a:r>
              <a:rPr lang="en-US" sz="12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Give a brief overview of the presentation.</a:t>
            </a:r>
            <a:r>
              <a:rPr lang="en-US" baseline="0" dirty="0" smtClean="0"/>
              <a:t> D</a:t>
            </a:r>
            <a:r>
              <a:rPr lang="en-US" dirty="0" smtClean="0"/>
              <a:t>escribe the major focus of the presentation and why it is important.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Introduce each of the major topics.</a:t>
            </a:r>
          </a:p>
          <a:p>
            <a:r>
              <a:rPr lang="en-US" dirty="0" smtClean="0"/>
              <a:t>To provide a road map for the audience, you</a:t>
            </a:r>
            <a:r>
              <a:rPr lang="en-US" baseline="0" dirty="0" smtClean="0"/>
              <a:t> can </a:t>
            </a:r>
            <a:r>
              <a:rPr lang="en-US" dirty="0" smtClean="0"/>
              <a:t>repeat this Overview slide throughout the presentation, highlighting the particular topic you will discuss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slides using transitions.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38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slide.</a:t>
            </a: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/>
              <a:t>What</a:t>
            </a:r>
            <a:r>
              <a:rPr lang="en-US" b="0" baseline="0" dirty="0" smtClean="0"/>
              <a:t> will the audience be able to do after this training is complete?</a:t>
            </a:r>
            <a:r>
              <a:rPr lang="en-US" dirty="0" smtClean="0"/>
              <a:t> Briefly describe each objective how the audience</a:t>
            </a:r>
            <a:r>
              <a:rPr lang="en-US" baseline="0" dirty="0" smtClean="0"/>
              <a:t> </a:t>
            </a:r>
            <a:r>
              <a:rPr lang="en-US" dirty="0" smtClean="0"/>
              <a:t>will benefit from this</a:t>
            </a:r>
            <a:r>
              <a:rPr lang="en-US" baseline="0" dirty="0" smtClean="0"/>
              <a:t> presentation.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a section header for each of the topics, so there is a clear transition to the audience.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slides to each topic section as necessary, including slides with tables, graphs, and images. </a:t>
            </a:r>
          </a:p>
          <a:p>
            <a:r>
              <a:rPr lang="en-US" dirty="0" smtClean="0"/>
              <a:t>See next section for sample</a:t>
            </a:r>
            <a:r>
              <a:rPr lang="en-US" baseline="0" dirty="0" smtClean="0"/>
              <a:t> </a:t>
            </a:r>
            <a:r>
              <a:rPr lang="en-US" dirty="0" smtClean="0"/>
              <a:t>table,</a:t>
            </a:r>
            <a:r>
              <a:rPr lang="en-US" baseline="0" dirty="0" smtClean="0"/>
              <a:t> graph, image, and video layouts.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Keep it brief. Make your text as brief as possible to maintain a larger font size.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6083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6084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51ECC-86A3-4073-ADEB-F5E3C216F85C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If there is relevant</a:t>
            </a:r>
            <a:r>
              <a:rPr lang="en-US" baseline="0" dirty="0" smtClean="0"/>
              <a:t> video content, such as a case study video, demo of a product, or other training materials, include it in the presentation as well. </a:t>
            </a: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a case study or</a:t>
            </a:r>
            <a:r>
              <a:rPr lang="en-US" baseline="0" dirty="0" smtClean="0"/>
              <a:t> class simulation to encourage discussion and apply lessons.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010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outcomes of the case study or class simulation.</a:t>
            </a:r>
          </a:p>
          <a:p>
            <a:r>
              <a:rPr lang="en-US" baseline="0" dirty="0" smtClean="0"/>
              <a:t>Cover best practices.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260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Summarize presentation content by restating the important points from the lessons.</a:t>
            </a:r>
          </a:p>
          <a:p>
            <a:r>
              <a:rPr lang="en-US" dirty="0" smtClean="0"/>
              <a:t>What do you want the audience to remember when they leave your presentation?</a:t>
            </a:r>
          </a:p>
          <a:p>
            <a:endParaRPr lang="en-US" dirty="0" smtClean="0"/>
          </a:p>
          <a:p>
            <a:r>
              <a:rPr lang="en-US" dirty="0" smtClean="0"/>
              <a:t>Save your presentation to a video for easy distribution (To create a video, click the File tab, and then click Share.  Under File Types, click Create a Video.)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198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198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44A5F-6CE4-493C-A0D7-6834FF76660C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4"/>
            <a:ext cx="6261652" cy="4554823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3011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3012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FF76F4-FC11-42FE-9D94-04E3E6D16C06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603230"/>
          </a:xfrm>
          <a:noFill/>
          <a:ln/>
        </p:spPr>
        <p:txBody>
          <a:bodyPr/>
          <a:lstStyle/>
          <a:p>
            <a:r>
              <a:rPr lang="en-US" dirty="0" smtClean="0"/>
              <a:t>Is your presentation as crisp as possible? Consider moving extra content to the appendix.</a:t>
            </a:r>
          </a:p>
          <a:p>
            <a:r>
              <a:rPr lang="en-US" dirty="0" smtClean="0"/>
              <a:t>Use appendix slides to store content that you might want to refer to during the Question slide or that may be useful for attendees to investigate deeper in the future.</a:t>
            </a:r>
          </a:p>
          <a:p>
            <a:pPr>
              <a:buFontTx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Wave.png"/>
          <p:cNvPicPr>
            <a:picLocks noChangeAspect="1"/>
          </p:cNvPicPr>
          <p:nvPr userDrawn="1"/>
        </p:nvPicPr>
        <p:blipFill rotWithShape="1">
          <a:blip r:embed="rId3"/>
          <a:srcRect l="7756" t="10155" b="5022"/>
          <a:stretch/>
        </p:blipFill>
        <p:spPr>
          <a:xfrm>
            <a:off x="-116113" y="1251"/>
            <a:ext cx="3837731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4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ave.png"/>
          <p:cNvPicPr>
            <a:picLocks noChangeAspect="1"/>
          </p:cNvPicPr>
          <p:nvPr userDrawn="1"/>
        </p:nvPicPr>
        <p:blipFill rotWithShape="1">
          <a:blip r:embed="rId3"/>
          <a:srcRect l="32642" t="13789" b="18380"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4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355600"/>
            <a:ext cx="84089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497013"/>
            <a:ext cx="4127500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51388" y="1497013"/>
            <a:ext cx="4129087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7004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12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2" r:id="rId10"/>
    <p:sldLayoutId id="2147483654" r:id="rId11"/>
    <p:sldLayoutId id="2147483655" r:id="rId12"/>
    <p:sldLayoutId id="2147483663" r:id="rId13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5" name="whoosh.wav"/>
          </p:stSnd>
        </p:sndAc>
      </p:transition>
    </mc:Choice>
    <mc:Fallback xmlns="">
      <p:transition spd="slow">
        <p:fade/>
        <p:sndAc>
          <p:stSnd>
            <p:snd r:embed="rId17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audio" Target="../media/audio1.wav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tags" Target="../tags/tag5.xml"/><Relationship Id="rId7" Type="http://schemas.openxmlformats.org/officeDocument/2006/relationships/image" Target="../media/image3.jp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tags" Target="../tags/tag8.xml"/><Relationship Id="rId7" Type="http://schemas.openxmlformats.org/officeDocument/2006/relationships/image" Target="../media/image6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chart" Target="../charts/chart1.xml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Dee@greatcompany.Com" TargetMode="External"/><Relationship Id="rId3" Type="http://schemas.openxmlformats.org/officeDocument/2006/relationships/tags" Target="../tags/tag13.xml"/><Relationship Id="rId7" Type="http://schemas.openxmlformats.org/officeDocument/2006/relationships/hyperlink" Target="mailto:Jim@greatcompany.com" TargetMode="Externa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audio" Target="../media/audio1.wav"/><Relationship Id="rId11" Type="http://schemas.openxmlformats.org/officeDocument/2006/relationships/audio" Target="../media/audio1.wav"/><Relationship Id="rId5" Type="http://schemas.openxmlformats.org/officeDocument/2006/relationships/notesSlide" Target="../notesSlides/notesSlide8.xml"/><Relationship Id="rId10" Type="http://schemas.openxmlformats.org/officeDocument/2006/relationships/hyperlink" Target="mailto:Doug@company.com" TargetMode="External"/><Relationship Id="rId4" Type="http://schemas.openxmlformats.org/officeDocument/2006/relationships/slideLayout" Target="../slideLayouts/slideLayout3.xml"/><Relationship Id="rId9" Type="http://schemas.openxmlformats.org/officeDocument/2006/relationships/hyperlink" Target="mailto:Mavis@greatcompany.com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audio" Target="../media/audio1.wav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notesSlide" Target="../notesSlides/notesSlide9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slideLayout" Target="../slideLayouts/slideLayout11.xml"/><Relationship Id="rId5" Type="http://schemas.openxmlformats.org/officeDocument/2006/relationships/tags" Target="../tags/tag18.xml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tags" Target="../tags/tag26.xml"/><Relationship Id="rId7" Type="http://schemas.openxmlformats.org/officeDocument/2006/relationships/image" Target="../media/image8.jpe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tags" Target="../tags/tag29.xml"/><Relationship Id="rId7" Type="http://schemas.openxmlformats.org/officeDocument/2006/relationships/image" Target="../media/image9.jpe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tags" Target="../tags/tag32.xml"/><Relationship Id="rId7" Type="http://schemas.openxmlformats.org/officeDocument/2006/relationships/image" Target="../media/image9.jpe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audio" Target="../media/audio1.wav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audio" Target="../media/audio1.wav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audio" Target="../media/audio1.wav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Training New Employees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16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5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Orientation: A Roadmap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Getting to know your new assignment</a:t>
            </a:r>
          </a:p>
          <a:p>
            <a:r>
              <a:rPr lang="en-US" sz="3200" dirty="0" smtClean="0"/>
              <a:t>Familiarizing yourself with your </a:t>
            </a:r>
            <a:br>
              <a:rPr lang="en-US" sz="3200" dirty="0" smtClean="0"/>
            </a:br>
            <a:r>
              <a:rPr lang="en-US" sz="3200" dirty="0" smtClean="0"/>
              <a:t>new environment</a:t>
            </a:r>
          </a:p>
          <a:p>
            <a:r>
              <a:rPr lang="en-US" dirty="0" smtClean="0"/>
              <a:t>Meeting new coworkers </a:t>
            </a:r>
          </a:p>
          <a:p>
            <a:r>
              <a:rPr lang="en-US" dirty="0" smtClean="0"/>
              <a:t>Introducing Dr. Oetker, President and CEO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731" y="4572000"/>
            <a:ext cx="3106538" cy="2057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711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6" name="whoosh.wav"/>
          </p:stSnd>
        </p:sndAc>
      </p:transition>
    </mc:Choice>
    <mc:Fallback xmlns="">
      <p:transition spd="slow">
        <p:fade/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urved Line" title="Curved L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0"/>
            <a:ext cx="7765662" cy="16476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Welcome!</a:t>
            </a:r>
            <a:endParaRPr lang="en-US" dirty="0"/>
          </a:p>
        </p:txBody>
      </p:sp>
      <p:pic>
        <p:nvPicPr>
          <p:cNvPr id="4" name="Picture 3" descr="Picture of a group of people having a discussion" title="Group Photo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0" y="533400"/>
            <a:ext cx="3042138" cy="30578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4607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13428150"/>
              </p:ext>
            </p:extLst>
          </p:nvPr>
        </p:nvGraphicFramePr>
        <p:xfrm>
          <a:off x="18288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en-US" dirty="0" smtClean="0"/>
              <a:t>Today’s Overview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80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9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3581400" cy="4297363"/>
          </a:xfrm>
        </p:spPr>
        <p:txBody>
          <a:bodyPr>
            <a:normAutofit/>
          </a:bodyPr>
          <a:lstStyle/>
          <a:p>
            <a:r>
              <a:rPr lang="en-US" dirty="0" smtClean="0"/>
              <a:t>Technology </a:t>
            </a:r>
          </a:p>
          <a:p>
            <a:r>
              <a:rPr lang="en-US" sz="3200" dirty="0" smtClean="0"/>
              <a:t>Procedure</a:t>
            </a:r>
          </a:p>
          <a:p>
            <a:r>
              <a:rPr lang="en-US" dirty="0" smtClean="0"/>
              <a:t>Policies</a:t>
            </a:r>
          </a:p>
          <a:p>
            <a:r>
              <a:rPr lang="en-US" dirty="0" smtClean="0"/>
              <a:t>Benefits </a:t>
            </a:r>
            <a:endParaRPr lang="en-US" sz="3200" dirty="0"/>
          </a:p>
        </p:txBody>
      </p:sp>
      <p:pic>
        <p:nvPicPr>
          <p:cNvPr id="4" name="Picture 3" descr="Two people having a conversation" title="Communicatio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4400" y="1676400"/>
            <a:ext cx="3464393" cy="4402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193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6" name="whoosh.wav"/>
          </p:stSnd>
        </p:sndAc>
      </p:transition>
    </mc:Choice>
    <mc:Fallback xmlns="">
      <p:transition spd="slow">
        <p:fade/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C 0.02309 -4.07407E-6 0.04184 0.02477 0.04184 0.05533 C 0.04184 0.08612 0.02309 0.11112 3.61111E-6 0.11112 C -0.02292 0.11112 -0.0415 0.08612 -0.0415 0.05533 C -0.0415 0.02477 -0.02292 -4.07407E-6 3.61111E-6 -4.07407E-6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New Work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6553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4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1248" y="301752"/>
            <a:ext cx="5178552" cy="1143000"/>
          </a:xfrm>
        </p:spPr>
        <p:txBody>
          <a:bodyPr/>
          <a:lstStyle/>
          <a:p>
            <a:r>
              <a:rPr lang="en-US" dirty="0" smtClean="0"/>
              <a:t>Learning Curve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524000"/>
            <a:ext cx="5257800" cy="4297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technology learning curve</a:t>
            </a:r>
            <a:endParaRPr lang="en-US" dirty="0"/>
          </a:p>
        </p:txBody>
      </p:sp>
      <p:graphicFrame>
        <p:nvGraphicFramePr>
          <p:cNvPr id="3" name="Chart 2" descr="Learning Curve" title="Learning Curve"/>
          <p:cNvGraphicFramePr/>
          <p:nvPr>
            <p:extLst>
              <p:ext uri="{D42A27DB-BD31-4B8C-83A1-F6EECF244321}">
                <p14:modId xmlns:p14="http://schemas.microsoft.com/office/powerpoint/2010/main" val="4159486100"/>
              </p:ext>
            </p:extLst>
          </p:nvPr>
        </p:nvGraphicFramePr>
        <p:xfrm>
          <a:off x="1181100" y="2209800"/>
          <a:ext cx="47625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5" name="Picture 4" descr="Learning Curve" title="Learning Curve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400" y="0"/>
            <a:ext cx="2997200" cy="6858000"/>
          </a:xfrm>
          <a:prstGeom prst="rect">
            <a:avLst/>
          </a:prstGeom>
        </p:spPr>
      </p:pic>
      <p:sp>
        <p:nvSpPr>
          <p:cNvPr id="6" name="5-Point Star 5" descr="Star in chart" title="Star in chart"/>
          <p:cNvSpPr/>
          <p:nvPr/>
        </p:nvSpPr>
        <p:spPr>
          <a:xfrm>
            <a:off x="4953000" y="2286000"/>
            <a:ext cx="685800" cy="685800"/>
          </a:xfrm>
          <a:prstGeom prst="star5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79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5" name="whoosh.wav"/>
          </p:stSnd>
        </p:sndAc>
      </p:transition>
    </mc:Choice>
    <mc:Fallback xmlns="">
      <p:transition spd="slow">
        <p:fade/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Who’s Who</a:t>
            </a:r>
            <a:endParaRPr lang="en-US" dirty="0"/>
          </a:p>
        </p:txBody>
      </p:sp>
      <p:graphicFrame>
        <p:nvGraphicFramePr>
          <p:cNvPr id="5" name="Content Placeholder 4" title="Contact Info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63238802"/>
              </p:ext>
            </p:extLst>
          </p:nvPr>
        </p:nvGraphicFramePr>
        <p:xfrm>
          <a:off x="2041634" y="1838434"/>
          <a:ext cx="5486400" cy="33274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866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Lead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information</a:t>
                      </a:r>
                      <a:endParaRPr lang="en-US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Jim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7"/>
                        </a:rPr>
                        <a:t>Jim@company.com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Dee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8"/>
                        </a:rPr>
                        <a:t>Dee@gcompany.com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Mavis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9"/>
                        </a:rPr>
                        <a:t>Mavis</a:t>
                      </a:r>
                      <a:r>
                        <a:rPr lang="en-US" baseline="0" dirty="0" smtClean="0">
                          <a:hlinkClick r:id="rId9"/>
                        </a:rPr>
                        <a:t>@company.com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Doug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10"/>
                        </a:rPr>
                        <a:t>Doug@company.com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676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6" name="whoosh.wav"/>
          </p:stSnd>
        </p:sndAc>
      </p:transition>
    </mc:Choice>
    <mc:Fallback xmlns="">
      <p:transition spd="slow">
        <p:fade/>
        <p:sndAc>
          <p:stSnd>
            <p:snd r:embed="rId11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4" name="Line 2" descr="Diagram Part 1" title="Diagram Part 1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1249363" y="5799138"/>
            <a:ext cx="7208837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627715" name="Line 3" descr="Diagram Part 2" title="Diagram Part 2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 flipV="1">
            <a:off x="1242990" y="1898319"/>
            <a:ext cx="15875" cy="3916363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22532" name="Text Box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47800" y="5862638"/>
            <a:ext cx="6781800" cy="36933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Time Spent</a:t>
            </a:r>
            <a:endParaRPr lang="en-US" dirty="0">
              <a:effectLst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-5400000">
            <a:off x="-908003" y="3759802"/>
            <a:ext cx="3709340" cy="36933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effectLst/>
              </a:rPr>
              <a:t>Projects Worked On</a:t>
            </a:r>
            <a:endParaRPr lang="en-US" dirty="0">
              <a:effectLst/>
            </a:endParaRPr>
          </a:p>
        </p:txBody>
      </p:sp>
      <p:sp>
        <p:nvSpPr>
          <p:cNvPr id="627722" name="AutoShape 10"/>
          <p:cNvSpPr>
            <a:spLocks noChangeArrowheads="1"/>
          </p:cNvSpPr>
          <p:nvPr>
            <p:custDataLst>
              <p:tags r:id="rId6"/>
            </p:custDataLst>
          </p:nvPr>
        </p:nvSpPr>
        <p:spPr bwMode="invGray">
          <a:xfrm>
            <a:off x="1756484" y="4329094"/>
            <a:ext cx="1753651" cy="1222157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Get Familiar</a:t>
            </a:r>
            <a:endParaRPr lang="en-US" sz="2000" dirty="0"/>
          </a:p>
        </p:txBody>
      </p:sp>
      <p:sp>
        <p:nvSpPr>
          <p:cNvPr id="627725" name="AutoShape 13"/>
          <p:cNvSpPr>
            <a:spLocks noChangeArrowheads="1"/>
          </p:cNvSpPr>
          <p:nvPr>
            <p:custDataLst>
              <p:tags r:id="rId7"/>
            </p:custDataLst>
          </p:nvPr>
        </p:nvSpPr>
        <p:spPr bwMode="invGray">
          <a:xfrm>
            <a:off x="6335671" y="2089798"/>
            <a:ext cx="1743878" cy="1212785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Achieve Mastery</a:t>
            </a:r>
            <a:endParaRPr lang="en-US" sz="2000" dirty="0"/>
          </a:p>
        </p:txBody>
      </p:sp>
      <p:sp>
        <p:nvSpPr>
          <p:cNvPr id="627728" name="Rectangle 16"/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Working Toward Mastery</a:t>
            </a:r>
          </a:p>
        </p:txBody>
      </p:sp>
      <p:sp>
        <p:nvSpPr>
          <p:cNvPr id="17" name="AutoShape 10"/>
          <p:cNvSpPr>
            <a:spLocks noChangeArrowheads="1"/>
          </p:cNvSpPr>
          <p:nvPr>
            <p:custDataLst>
              <p:tags r:id="rId9"/>
            </p:custDataLst>
          </p:nvPr>
        </p:nvSpPr>
        <p:spPr bwMode="invGray">
          <a:xfrm>
            <a:off x="4191000" y="3276600"/>
            <a:ext cx="1753651" cy="1222157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Get Experienced</a:t>
            </a:r>
            <a:endParaRPr lang="en-US" sz="2000" dirty="0"/>
          </a:p>
        </p:txBody>
      </p:sp>
      <p:sp>
        <p:nvSpPr>
          <p:cNvPr id="11" name="Freeform 15" descr="Diagram Part 3" title="Diagram Part 3"/>
          <p:cNvSpPr>
            <a:spLocks/>
          </p:cNvSpPr>
          <p:nvPr>
            <p:custDataLst>
              <p:tags r:id="rId10"/>
            </p:custDataLst>
          </p:nvPr>
        </p:nvSpPr>
        <p:spPr bwMode="auto">
          <a:xfrm rot="21240482">
            <a:off x="2519412" y="1676400"/>
            <a:ext cx="3728988" cy="2313711"/>
          </a:xfrm>
          <a:custGeom>
            <a:avLst/>
            <a:gdLst/>
            <a:ahLst/>
            <a:cxnLst>
              <a:cxn ang="0">
                <a:pos x="0" y="1390"/>
              </a:cxn>
              <a:cxn ang="0">
                <a:pos x="1529" y="158"/>
              </a:cxn>
              <a:cxn ang="0">
                <a:pos x="1529" y="0"/>
              </a:cxn>
              <a:cxn ang="0">
                <a:pos x="2030" y="360"/>
              </a:cxn>
              <a:cxn ang="0">
                <a:pos x="1523" y="714"/>
              </a:cxn>
              <a:cxn ang="0">
                <a:pos x="1520" y="543"/>
              </a:cxn>
              <a:cxn ang="0">
                <a:pos x="0" y="1390"/>
              </a:cxn>
            </a:cxnLst>
            <a:rect l="0" t="0" r="r" b="b"/>
            <a:pathLst>
              <a:path w="2030" h="1390">
                <a:moveTo>
                  <a:pt x="0" y="1390"/>
                </a:moveTo>
                <a:cubicBezTo>
                  <a:pt x="131" y="796"/>
                  <a:pt x="676" y="220"/>
                  <a:pt x="1529" y="158"/>
                </a:cubicBezTo>
                <a:lnTo>
                  <a:pt x="1529" y="0"/>
                </a:lnTo>
                <a:lnTo>
                  <a:pt x="2030" y="360"/>
                </a:lnTo>
                <a:lnTo>
                  <a:pt x="1523" y="714"/>
                </a:lnTo>
                <a:lnTo>
                  <a:pt x="1520" y="543"/>
                </a:lnTo>
                <a:cubicBezTo>
                  <a:pt x="803" y="447"/>
                  <a:pt x="109" y="1123"/>
                  <a:pt x="0" y="1390"/>
                </a:cubicBezTo>
                <a:close/>
              </a:path>
            </a:pathLst>
          </a:custGeom>
          <a:gradFill rotWithShape="1">
            <a:gsLst>
              <a:gs pos="0">
                <a:schemeClr val="accent5"/>
              </a:gs>
              <a:gs pos="100000">
                <a:schemeClr val="accent4"/>
              </a:gs>
            </a:gsLst>
            <a:lin ang="18900000" scaled="1"/>
          </a:gradFill>
          <a:ln w="317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>
              <a:defRPr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69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13" name="whoosh.wav"/>
          </p:stSnd>
        </p:sndAc>
      </p:transition>
    </mc:Choice>
    <mc:Fallback xmlns="">
      <p:transition spd="slow">
        <p:fade/>
        <p:sndAc>
          <p:stSnd>
            <p:snd r:embed="rId14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841249" y="304800"/>
            <a:ext cx="7921752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Doing Your Best Work</a:t>
            </a:r>
          </a:p>
        </p:txBody>
      </p:sp>
      <p:sp>
        <p:nvSpPr>
          <p:cNvPr id="629763" name="Rectangle 3"/>
          <p:cNvSpPr>
            <a:spLocks noGrp="1" noChangeArrowheads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800600" y="2098675"/>
            <a:ext cx="4129087" cy="4759325"/>
          </a:xfrm>
        </p:spPr>
        <p:txBody>
          <a:bodyPr>
            <a:normAutofit/>
          </a:bodyPr>
          <a:lstStyle/>
          <a:p>
            <a:r>
              <a:rPr lang="en-US" dirty="0" smtClean="0"/>
              <a:t>Working from home</a:t>
            </a:r>
          </a:p>
          <a:p>
            <a:r>
              <a:rPr lang="en-US" dirty="0" smtClean="0"/>
              <a:t>Working offsite</a:t>
            </a:r>
          </a:p>
          <a:p>
            <a:r>
              <a:rPr lang="en-US" dirty="0" smtClean="0"/>
              <a:t>Technology requirements</a:t>
            </a:r>
          </a:p>
        </p:txBody>
      </p:sp>
      <p:pic>
        <p:nvPicPr>
          <p:cNvPr id="4" name="Content Placeholder 3" descr="Man drinking coffee" title="Man drinking coffee"/>
          <p:cNvPicPr>
            <a:picLocks noGrp="1" noChangeAspect="1"/>
          </p:cNvPicPr>
          <p:nvPr>
            <p:ph sz="half"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55"/>
          <a:stretch/>
        </p:blipFill>
        <p:spPr>
          <a:xfrm>
            <a:off x="914399" y="1447800"/>
            <a:ext cx="3657601" cy="495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0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6" name="whoosh.wav"/>
          </p:stSnd>
        </p:sndAc>
      </p:transition>
    </mc:Choice>
    <mc:Fallback xmlns="">
      <p:transition spd="slow">
        <p:fade/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04800"/>
            <a:ext cx="4267200" cy="1143000"/>
          </a:xfrm>
        </p:spPr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4267200" cy="4297363"/>
          </a:xfrm>
        </p:spPr>
        <p:txBody>
          <a:bodyPr/>
          <a:lstStyle/>
          <a:p>
            <a:r>
              <a:rPr lang="en-US" dirty="0" smtClean="0"/>
              <a:t>Jeremy</a:t>
            </a:r>
          </a:p>
          <a:p>
            <a:pPr lvl="1"/>
            <a:r>
              <a:rPr lang="en-US" dirty="0" smtClean="0"/>
              <a:t>His first day</a:t>
            </a:r>
          </a:p>
          <a:p>
            <a:pPr lvl="1"/>
            <a:r>
              <a:rPr lang="en-US" dirty="0" smtClean="0"/>
              <a:t>Mistakes made</a:t>
            </a:r>
          </a:p>
          <a:p>
            <a:pPr lvl="1"/>
            <a:r>
              <a:rPr lang="en-US" dirty="0" smtClean="0"/>
              <a:t>Successes achieved</a:t>
            </a:r>
          </a:p>
          <a:p>
            <a:pPr lvl="1"/>
            <a:r>
              <a:rPr lang="en-US" dirty="0" smtClean="0"/>
              <a:t>The moral of the story</a:t>
            </a:r>
            <a:endParaRPr lang="en-US" dirty="0"/>
          </a:p>
        </p:txBody>
      </p:sp>
      <p:pic>
        <p:nvPicPr>
          <p:cNvPr id="4" name="Picture 3" descr="Jeremy" title="Jeremy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6144" y="0"/>
            <a:ext cx="382785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106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6" name="whoosh.wav"/>
          </p:stSnd>
        </p:sndAc>
      </p:transition>
    </mc:Choice>
    <mc:Fallback xmlns="">
      <p:transition spd="slow">
        <p:fade/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04800"/>
            <a:ext cx="4267200" cy="1143000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4191000" cy="4297363"/>
          </a:xfrm>
        </p:spPr>
        <p:txBody>
          <a:bodyPr/>
          <a:lstStyle/>
          <a:p>
            <a:r>
              <a:rPr lang="en-US" dirty="0" smtClean="0"/>
              <a:t>What we can learn from Jeremy</a:t>
            </a:r>
          </a:p>
          <a:p>
            <a:r>
              <a:rPr lang="en-US" dirty="0" smtClean="0"/>
              <a:t>Best practices</a:t>
            </a:r>
          </a:p>
          <a:p>
            <a:r>
              <a:rPr lang="en-US" dirty="0" smtClean="0"/>
              <a:t>Take-aways </a:t>
            </a:r>
            <a:endParaRPr lang="en-US" dirty="0"/>
          </a:p>
        </p:txBody>
      </p:sp>
      <p:pic>
        <p:nvPicPr>
          <p:cNvPr id="4" name="Picture 3" descr="Jeremy" title="Jeremy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6144" y="0"/>
            <a:ext cx="382785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76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6" name="whoosh.wav"/>
          </p:stSnd>
        </p:sndAc>
      </p:transition>
    </mc:Choice>
    <mc:Fallback xmlns="">
      <p:transition spd="slow">
        <p:fade/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Define your challenges</a:t>
            </a:r>
          </a:p>
          <a:p>
            <a:pPr lvl="1"/>
            <a:r>
              <a:rPr lang="en-US" dirty="0" smtClean="0"/>
              <a:t>Technological</a:t>
            </a:r>
            <a:r>
              <a:rPr lang="en-US" dirty="0"/>
              <a:t> </a:t>
            </a:r>
            <a:r>
              <a:rPr lang="en-US" dirty="0" smtClean="0"/>
              <a:t>as well as personal</a:t>
            </a:r>
          </a:p>
          <a:p>
            <a:r>
              <a:rPr lang="en-US" dirty="0" smtClean="0"/>
              <a:t>Set realistic expectation</a:t>
            </a:r>
          </a:p>
          <a:p>
            <a:pPr lvl="1"/>
            <a:r>
              <a:rPr lang="en-US" dirty="0" smtClean="0"/>
              <a:t>Mastery is not achieved overnight</a:t>
            </a:r>
          </a:p>
          <a:p>
            <a:r>
              <a:rPr lang="en-US" dirty="0" smtClean="0"/>
              <a:t>Keep your eye on the goal</a:t>
            </a:r>
          </a:p>
          <a:p>
            <a:pPr lvl="1"/>
            <a:r>
              <a:rPr lang="en-US" dirty="0" smtClean="0"/>
              <a:t>Mentorship programs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41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6" name="whoosh.wav"/>
          </p:stSnd>
        </p:sndAc>
      </p:transition>
    </mc:Choice>
    <mc:Fallback xmlns="">
      <p:transition spd="slow">
        <p:fade/>
        <p:sndAc>
          <p:stSnd>
            <p:snd r:embed="rId7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Questions?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361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5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Appendix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615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  <p:sndAc>
          <p:stSnd>
            <p:snd r:embed="rId5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rdC8eV6YWWfpMhsRT8j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AHFkz1Wny4DLE3ZEH9AS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AHFkz1Wny4DLE3ZEH9AS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p2w5yLf7gRoIxhgGANLdN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wNinuYvMzfZ5U1vBqhNh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97Sh4Wf3q9VkhYZEnvoz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7YHL0AN4yxWP6rbpeJii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8QIQoYhKAdhY0TAjVFgl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nsRxtYgFhsQbQR2acPMN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x8rhPVNC2ZkJsgYQvjtV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8O3IgLtryNrFUJ6b9lRE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SbIsX2HQuOqjOBqXA0jcY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Q6pMcljtk1MJ0De6E19B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lJFhM9s1uk4SUavhm7qd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C7AXHsIfcZM0GIL5sI0jk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ORDfvhHahmpDFmvtYCcVK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ODdiYQyEGY8EmMcNZ3vZT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p3DFAl6DuE5xCL7XTKqo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cuf4iZwLgLEPe9Eifdx3u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zParF19LzvJyR9qw266In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zdaKHeWyBnZyZ2cDqRSo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RMR96J2MVd0CGe2e5htjk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48BxRTjzwKhAarpC8SPOi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UQynbDZ7CnnKAa7cx9MM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3A25F7F-AC45-480E-97C2-70DFFFDB6859}"/>
</file>

<file path=customXml/itemProps2.xml><?xml version="1.0" encoding="utf-8"?>
<ds:datastoreItem xmlns:ds="http://schemas.openxmlformats.org/officeDocument/2006/customXml" ds:itemID="{B9F696CD-B9B4-4BB9-9D6B-3CDAFB40DBC2}"/>
</file>

<file path=customXml/itemProps3.xml><?xml version="1.0" encoding="utf-8"?>
<ds:datastoreItem xmlns:ds="http://schemas.openxmlformats.org/officeDocument/2006/customXml" ds:itemID="{73B7C030-15D5-47CC-BDD6-D57F67BFA173}"/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671</Words>
  <PresentationFormat>On-screen Show (4:3)</PresentationFormat>
  <Paragraphs>123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1</vt:i4>
      </vt:variant>
    </vt:vector>
  </HeadingPairs>
  <TitlesOfParts>
    <vt:vector size="22" baseType="lpstr">
      <vt:lpstr>Arial</vt:lpstr>
      <vt:lpstr>Calibri</vt:lpstr>
      <vt:lpstr>Calibri Light</vt:lpstr>
      <vt:lpstr>Georgia</vt:lpstr>
      <vt:lpstr>Segoe Semibold</vt:lpstr>
      <vt:lpstr>Training</vt:lpstr>
      <vt:lpstr>Training New Employees</vt:lpstr>
      <vt:lpstr>Orientation: A Roadmap</vt:lpstr>
      <vt:lpstr>Welcome!</vt:lpstr>
      <vt:lpstr>Today’s Overview </vt:lpstr>
      <vt:lpstr>Learning Objectives</vt:lpstr>
      <vt:lpstr>New Work</vt:lpstr>
      <vt:lpstr>Learning Curve</vt:lpstr>
      <vt:lpstr>Who’s Who</vt:lpstr>
      <vt:lpstr>Working Toward Mastery</vt:lpstr>
      <vt:lpstr>Doing Your Best Work</vt:lpstr>
      <vt:lpstr>Case Study</vt:lpstr>
      <vt:lpstr>Discussion</vt:lpstr>
      <vt:lpstr>Summary</vt:lpstr>
      <vt:lpstr>Questions?</vt:lpstr>
      <vt:lpstr>Appendix</vt:lpstr>
      <vt:lpstr>Introduction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2010-04-19T15:54:50Z</dcterms:created>
  <dcterms:modified xsi:type="dcterms:W3CDTF">2015-08-11T11:23:49Z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