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0"/>
  </p:handoutMasterIdLst>
  <p:sldIdLst>
    <p:sldId id="256" r:id="rId2"/>
    <p:sldId id="268" r:id="rId3"/>
    <p:sldId id="258" r:id="rId4"/>
    <p:sldId id="269" r:id="rId5"/>
    <p:sldId id="259" r:id="rId6"/>
    <p:sldId id="260" r:id="rId7"/>
    <p:sldId id="261" r:id="rId8"/>
    <p:sldId id="267" r:id="rId9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0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fld id="{3F1B3804-428A-4E0D-BBE6-5EE7087B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59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E8C1-B71F-4BB2-BB4A-AE266F9ABA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9FF7-83B1-429D-815A-9D3A62A293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83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157318-3697-41B1-A175-00B4CAE7DD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379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A4B91-7FB7-4D6C-8E69-6E14D24BF5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9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23F63-1512-4B2C-B999-53CA3BA706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9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75C2-A940-4127-99A4-D7A678EB7A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48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2BD96-A4C0-4F84-A69B-9082C9284A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33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D7E5-4403-4F6C-87E9-AE7A5FEE43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7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9A57F-02FF-4441-BA6A-AC276575BC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37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295E-2845-4C6E-9714-4CBDE30C51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9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17A03F0A-1291-44FC-A00F-988560336B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2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9342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1752600"/>
            <a:ext cx="6934200" cy="43783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53415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530975"/>
            <a:ext cx="4038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530975"/>
            <a:ext cx="2057400" cy="304800"/>
          </a:xfrm>
        </p:spPr>
        <p:txBody>
          <a:bodyPr/>
          <a:lstStyle>
            <a:lvl1pPr>
              <a:defRPr/>
            </a:lvl1pPr>
          </a:lstStyle>
          <a:p>
            <a:fld id="{28093FB6-9F85-4EDD-AB73-29944C364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1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157AFB-B2CA-4C3A-8539-5D1148739D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407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Quarterly </a:t>
            </a:r>
            <a:r>
              <a:rPr lang="en-US" altLang="en-US" smtClean="0"/>
              <a:t>Results</a:t>
            </a:r>
            <a:endParaRPr lang="en-US" alt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Adventure Works | </a:t>
            </a:r>
            <a:r>
              <a:rPr lang="en-US" altLang="en-US" i="1" dirty="0" smtClean="0"/>
              <a:t>July 2020</a:t>
            </a:r>
            <a:endParaRPr lang="en-US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Overview</a:t>
            </a:r>
            <a:endParaRPr lang="en-US" altLang="en-US" i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(West)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10308"/>
              </p:ext>
            </p:extLst>
          </p:nvPr>
        </p:nvGraphicFramePr>
        <p:xfrm>
          <a:off x="1971675" y="2026920"/>
          <a:ext cx="52006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$547,889.00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$2,547,462.00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$5,747,874.00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$5,478,965.00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$477,456.00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$484,596.00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$4,567,813.00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$1,756,879.00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$114,358.00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$135,795.00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$1,489,446.00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$789,456.00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$8,489,464.00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$456,241.00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$2,156,789.00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$134,896.00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$4,546,687.00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$6,123,478.00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(East)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546649"/>
              </p:ext>
            </p:extLst>
          </p:nvPr>
        </p:nvGraphicFramePr>
        <p:xfrm>
          <a:off x="1901825" y="2026920"/>
          <a:ext cx="53403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$456,468.00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$211,647.00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$12,315,615.00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$4,658,745.00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$6,467,446.00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$3,485,689.00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$1,368,745.00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$6,513,184.00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$5,564,897.00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$1,631,564.00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$800,458.00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$1,561,564.00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$1,650,054.00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$187,484.00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$201,358.00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$9,787,984.00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$6,785,698.00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$6,487,874.00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$2,358,698.00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$4,564,564.00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2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Earnings Reconciliation</a:t>
            </a:r>
          </a:p>
        </p:txBody>
      </p:sp>
      <p:graphicFrame>
        <p:nvGraphicFramePr>
          <p:cNvPr id="9295" name="Group 79"/>
          <p:cNvGraphicFramePr>
            <a:graphicFrameLocks noGrp="1"/>
          </p:cNvGraphicFramePr>
          <p:nvPr>
            <p:ph type="tbl" idx="1"/>
          </p:nvPr>
        </p:nvGraphicFramePr>
        <p:xfrm>
          <a:off x="1143000" y="2057400"/>
          <a:ext cx="6400800" cy="3613152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7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Reported Earnings (loss)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($.12)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Investment-related Write-downs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Gain on Sale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Adjusted Earnings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Balance Sheet Highlights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Reduced debt by more than 10%</a:t>
            </a:r>
          </a:p>
          <a:p>
            <a:r>
              <a:rPr lang="en-US" altLang="en-US"/>
              <a:t>Anticipate profits from sales of ancillary subsidiaries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Innovation and Marketing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3 new products/services in Research and Development</a:t>
            </a:r>
          </a:p>
          <a:p>
            <a:r>
              <a:rPr lang="en-US" altLang="en-US"/>
              <a:t>Rollout planned for new division</a:t>
            </a:r>
          </a:p>
          <a:p>
            <a:r>
              <a:rPr lang="en-US" altLang="en-US"/>
              <a:t>Campaigns targeting new markets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Additional capital flow anticipated in 3</a:t>
            </a:r>
            <a:r>
              <a:rPr lang="en-US" altLang="en-US" baseline="30000"/>
              <a:t>rd</a:t>
            </a:r>
            <a:r>
              <a:rPr lang="en-US" altLang="en-US"/>
              <a:t> Quarter</a:t>
            </a:r>
          </a:p>
          <a:p>
            <a:r>
              <a:rPr lang="en-US" altLang="en-US"/>
              <a:t>Development, marketing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12774CA-9239-4E1E-84F1-DF802F05FEB8}"/>
</file>

<file path=customXml/itemProps2.xml><?xml version="1.0" encoding="utf-8"?>
<ds:datastoreItem xmlns:ds="http://schemas.openxmlformats.org/officeDocument/2006/customXml" ds:itemID="{EB891350-D0B5-4E6A-9E74-4C7B722A4788}"/>
</file>

<file path=customXml/itemProps3.xml><?xml version="1.0" encoding="utf-8"?>
<ds:datastoreItem xmlns:ds="http://schemas.openxmlformats.org/officeDocument/2006/customXml" ds:itemID="{9FC26F5A-DC06-4C60-B6B1-C9405D425464}"/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5</TotalTime>
  <Words>284</Words>
  <PresentationFormat>On-screen Show (4:3)</PresentationFormat>
  <Paragraphs>104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Corbel</vt:lpstr>
      <vt:lpstr>Palatino Linotype</vt:lpstr>
      <vt:lpstr>Wingdings</vt:lpstr>
      <vt:lpstr>Banded</vt:lpstr>
      <vt:lpstr>Quarterly Results</vt:lpstr>
      <vt:lpstr>National Q1 Sales Overview</vt:lpstr>
      <vt:lpstr>National Q1 Sales Details (West)</vt:lpstr>
      <vt:lpstr>National Q1 Sales Details (East)</vt:lpstr>
      <vt:lpstr>Earnings Reconciliation</vt:lpstr>
      <vt:lpstr>Balance Sheet Highlights</vt:lpstr>
      <vt:lpstr>Innovation and Marketing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2015-04-29T12:15:35Z</dcterms:created>
  <dcterms:modified xsi:type="dcterms:W3CDTF">2015-08-10T13:22:49Z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TC010197761033</vt:lpwstr>
  </property>
  <property fmtid="{D5CDD505-2E9C-101B-9397-08002B2CF9AE}" pid="3" name="ContentTypeId">
    <vt:lpwstr>0x010100F76EADCC37460B49B71086B78B59A94B</vt:lpwstr>
  </property>
</Properties>
</file>