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06" r:id="rId4"/>
  </p:sldMasterIdLst>
  <p:notesMasterIdLst>
    <p:notesMasterId r:id="rId11"/>
  </p:notesMasterIdLst>
  <p:handoutMasterIdLst>
    <p:handoutMasterId r:id="rId12"/>
  </p:handoutMasterIdLst>
  <p:sldIdLst>
    <p:sldId id="256" r:id="rId5"/>
    <p:sldId id="258" r:id="rId6"/>
    <p:sldId id="259" r:id="rId7"/>
    <p:sldId id="264" r:id="rId8"/>
    <p:sldId id="263" r:id="rId9"/>
    <p:sldId id="260" r:id="rId10"/>
  </p:sldIdLst>
  <p:sldSz cx="9144000" cy="6858000" type="screen4x3"/>
  <p:notesSz cx="6858000" cy="9144000"/>
  <p:defaultTextStyle>
    <a:defPPr>
      <a:defRPr lang="en-US"/>
    </a:defPPr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93" autoAdjust="0"/>
    <p:restoredTop sz="94660"/>
  </p:normalViewPr>
  <p:slideViewPr>
    <p:cSldViewPr>
      <p:cViewPr varScale="1">
        <p:scale>
          <a:sx n="111" d="100"/>
          <a:sy n="111" d="100"/>
        </p:scale>
        <p:origin x="24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</a:lstStyle>
          <a:p>
            <a:fld id="{209DC4D6-251A-4E32-9F58-5EF63A864BC7}" type="datetimeFigureOut">
              <a:rPr lang="en-US" smtClean="0"/>
              <a:pPr/>
              <a:t>8/10/2015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</a:lstStyle>
          <a:p>
            <a:fld id="{8457CA08-D0DF-4B92-803D-2F678DDCE25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2332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</a:lstStyle>
          <a:p>
            <a:fld id="{FE1E7E57-1F10-4268-99D2-CEDBAC6DAB5A}" type="datetimeFigureOut">
              <a:rPr lang="en-US" smtClean="0"/>
              <a:pPr/>
              <a:t>8/10/2015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</a:lstStyle>
          <a:p>
            <a:fld id="{1D2386A3-2E31-4C9B-B0BE-45709ADB98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1231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2386A3-2E31-4C9B-B0BE-45709ADB9841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noFill/>
          <a:ln w="12700">
            <a:solidFill>
              <a:prstClr val="black"/>
            </a:solidFill>
          </a:ln>
        </p:spPr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Use multiple</a:t>
            </a:r>
            <a:r>
              <a:rPr lang="en-US" baseline="0" dirty="0" smtClean="0"/>
              <a:t> points, if necessary.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2386A3-2E31-4C9B-B0BE-45709ADB9841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noFill/>
          <a:ln w="12700">
            <a:solidFill>
              <a:prstClr val="black"/>
            </a:solidFill>
          </a:ln>
        </p:spPr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Use brief bullets and discuss</a:t>
            </a:r>
            <a:r>
              <a:rPr lang="en-US" baseline="0" dirty="0" smtClean="0"/>
              <a:t> details verbally.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2386A3-2E31-4C9B-B0BE-45709ADB9841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noFill/>
          <a:ln w="12700">
            <a:solidFill>
              <a:prstClr val="black"/>
            </a:solidFill>
          </a:ln>
        </p:spPr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Use brief bullets and discuss</a:t>
            </a:r>
            <a:r>
              <a:rPr lang="en-US" baseline="0" dirty="0" smtClean="0"/>
              <a:t> details verbally.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2386A3-2E31-4C9B-B0BE-45709ADB9841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2386A3-2E31-4C9B-B0BE-45709ADB9841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0374" y="0"/>
            <a:ext cx="2293626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581400"/>
            <a:ext cx="3962400" cy="2133600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2438400" y="1447800"/>
            <a:ext cx="3962400" cy="2133600"/>
          </a:xfrm>
        </p:spPr>
        <p:txBody>
          <a:bodyPr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3582988" y="6426201"/>
            <a:ext cx="2819399" cy="126999"/>
          </a:xfrm>
        </p:spPr>
        <p:txBody>
          <a:bodyPr/>
          <a:lstStyle/>
          <a:p>
            <a:fld id="{1A33440A-D04E-4FB0-ACBB-D1FD42651063}" type="datetime1">
              <a:rPr lang="en-US" smtClean="0"/>
              <a:pPr/>
              <a:t>8/10/2015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6414976" y="6400800"/>
            <a:ext cx="457200" cy="152400"/>
          </a:xfrm>
        </p:spPr>
        <p:txBody>
          <a:bodyPr/>
          <a:lstStyle>
            <a:lvl1pPr algn="r">
              <a:defRPr/>
            </a:lvl1pPr>
          </a:lstStyle>
          <a:p>
            <a:fld id="{E5C7EF4D-DD50-400C-9F04-EB20CB99416E}" type="slidenum">
              <a:rPr lang="en-US" sz="2800" smtClean="0">
                <a:solidFill>
                  <a:schemeClr val="tx2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3581400" y="6296248"/>
            <a:ext cx="2820987" cy="1524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3657600" cy="5714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3440A-D04E-4FB0-ACBB-D1FD42651063}" type="datetime1">
              <a:rPr lang="en-US" smtClean="0"/>
              <a:pPr/>
              <a:t>8/10/2015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5C7EF4D-DD50-400C-9F04-EB20CB99416E}" type="slidenum">
              <a:rPr lang="en-US" sz="2800" smtClean="0">
                <a:solidFill>
                  <a:schemeClr val="tx2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0" y="0"/>
            <a:ext cx="2293626" cy="6858000"/>
          </a:xfrm>
          <a:prstGeom prst="rect">
            <a:avLst/>
          </a:prstGeom>
        </p:spPr>
      </p:pic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839788" y="6426201"/>
            <a:ext cx="2819399" cy="126999"/>
          </a:xfrm>
        </p:spPr>
        <p:txBody>
          <a:bodyPr/>
          <a:lstStyle/>
          <a:p>
            <a:fld id="{619FADA7-12A5-4168-87FD-0A7BA931419B}" type="datetime1">
              <a:rPr lang="en-US" smtClean="0"/>
              <a:pPr/>
              <a:t>8/10/2015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4116388" y="6400800"/>
            <a:ext cx="533400" cy="152400"/>
          </a:xfrm>
        </p:spPr>
        <p:txBody>
          <a:bodyPr/>
          <a:lstStyle/>
          <a:p>
            <a:fld id="{A86442B7-F7A6-44F5-A940-BF91B5A1AE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838200" y="6296248"/>
            <a:ext cx="2820987" cy="15240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57200" y="1828800"/>
            <a:ext cx="3200400" cy="1752600"/>
          </a:xfrm>
        </p:spPr>
        <p:txBody>
          <a:bodyPr anchor="b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3578224"/>
            <a:ext cx="3200645" cy="1459767"/>
          </a:xfrm>
        </p:spPr>
        <p:txBody>
          <a:bodyPr anchor="t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None/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4290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572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C5A2C-8CF9-418C-929E-59F23F70E5F3}" type="datetime1">
              <a:rPr lang="en-US" smtClean="0"/>
              <a:pPr/>
              <a:t>8/10/2015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86442B7-F7A6-44F5-A940-BF91B5A1AE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75238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675288"/>
            <a:ext cx="3581400" cy="2525112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 baseline="0"/>
            </a:lvl4pPr>
            <a:lvl5pPr>
              <a:buFont typeface="Wingdings" pitchFamily="2" charset="2"/>
              <a:buChar char="§"/>
              <a:defRPr sz="1400"/>
            </a:lvl5pPr>
            <a:lvl6pPr>
              <a:buFont typeface="Wingdings" pitchFamily="2" charset="2"/>
              <a:buChar char="§"/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199" y="3429000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199" y="3840162"/>
            <a:ext cx="3581400" cy="2515198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69BAF-DF50-49A9-A24B-E772F34D4EE8}" type="datetime1">
              <a:rPr lang="en-US" smtClean="0"/>
              <a:pPr/>
              <a:t>8/10/2015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86442B7-F7A6-44F5-A940-BF91B5A1AE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3800" y="457200"/>
            <a:ext cx="3962400" cy="571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29F9C-0FE7-4725-BBF1-3A439DEFF6B8}" type="datetime1">
              <a:rPr lang="en-US" smtClean="0"/>
              <a:pPr/>
              <a:t>8/10/2015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86442B7-F7A6-44F5-A940-BF91B5A1AE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92ABE-290F-4556-9BE6-EA283C4356C3}" type="datetime1">
              <a:rPr lang="en-US" smtClean="0"/>
              <a:pPr/>
              <a:t>8/10/2015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86442B7-F7A6-44F5-A940-BF91B5A1AE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4837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4700016" cy="3505200"/>
          </a:xfrm>
        </p:spPr>
        <p:txBody>
          <a:bodyPr>
            <a:normAutofit/>
          </a:bodyPr>
          <a:lstStyle>
            <a:lvl1pPr marL="228600" indent="-182880"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37221-B4EC-499E-8F13-52A4FCD99E36}" type="datetime1">
              <a:rPr lang="en-US" smtClean="0"/>
              <a:pPr/>
              <a:t>8/10/2015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86442B7-F7A6-44F5-A940-BF91B5A1AE3C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676400"/>
            <a:ext cx="4696967" cy="350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5972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F042D-FBEA-40C8-ACF1-388DE857BC66}" type="datetime1">
              <a:rPr lang="en-US" smtClean="0"/>
              <a:pPr/>
              <a:t>8/10/2015</a:t>
            </a:fld>
            <a:endParaRPr 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86442B7-F7A6-44F5-A940-BF91B5A1AE3C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3440A-D04E-4FB0-ACBB-D1FD42651063}" type="datetime1">
              <a:rPr lang="en-US" smtClean="0"/>
              <a:pPr/>
              <a:t>8/10/2015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5C7EF4D-DD50-400C-9F04-EB20CB99416E}" type="slidenum">
              <a:rPr lang="en-US" sz="2800" smtClean="0">
                <a:solidFill>
                  <a:schemeClr val="tx2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3440A-D04E-4FB0-ACBB-D1FD42651063}" type="datetime1">
              <a:rPr lang="en-US" smtClean="0"/>
              <a:pPr/>
              <a:t>8/10/2015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5C7EF4D-DD50-400C-9F04-EB20CB99416E}" type="slidenum">
              <a:rPr lang="en-US" sz="2800" smtClean="0">
                <a:solidFill>
                  <a:schemeClr val="tx2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phere2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823693" y="0"/>
            <a:ext cx="320307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57200"/>
            <a:ext cx="3657600" cy="5714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7772400" y="6400800"/>
            <a:ext cx="533400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algn="ctr"/>
            <a:fld id="{E5C7EF4D-DD50-400C-9F04-EB20CB99416E}" type="slidenum">
              <a:rPr lang="en-US" sz="2800" smtClean="0">
                <a:solidFill>
                  <a:schemeClr val="tx2"/>
                </a:solidFill>
              </a:rPr>
              <a:pPr algn="ctr"/>
              <a:t>‹#›</a:t>
            </a:fld>
            <a:endParaRPr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2"/>
          </p:nvPr>
        </p:nvSpPr>
        <p:spPr>
          <a:xfrm>
            <a:off x="4876801" y="6426201"/>
            <a:ext cx="2819399" cy="126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algn="r"/>
            <a:fld id="{1A33440A-D04E-4FB0-ACBB-D1FD42651063}" type="datetime1">
              <a:rPr lang="en-US" smtClean="0"/>
              <a:pPr algn="r"/>
              <a:t>8/10/2015</a:t>
            </a:fld>
            <a:endParaRPr lang="en-US" sz="120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4875213" y="6296248"/>
            <a:ext cx="2820987" cy="1524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timing>
    <p:tnLst>
      <p:par>
        <p:cTn id="1" dur="indefinite" restart="never" nodeType="tmRoot"/>
      </p:par>
    </p:tnLst>
  </p:timing>
  <p:txStyles>
    <p:titleStyle>
      <a:lvl1pPr algn="r" defTabSz="914400" rtl="0" eaLnBrk="1" latinLnBrk="0" hangingPunct="1">
        <a:spcBef>
          <a:spcPct val="0"/>
        </a:spcBef>
        <a:buNone/>
        <a:defRPr sz="2800" kern="1200">
          <a:gradFill>
            <a:gsLst>
              <a:gs pos="0">
                <a:schemeClr val="tx1">
                  <a:lumMod val="50000"/>
                </a:schemeClr>
              </a:gs>
              <a:gs pos="61000">
                <a:schemeClr val="tx1"/>
              </a:gs>
            </a:gsLst>
            <a:lin ang="5400000" scaled="0"/>
          </a:gradFill>
          <a:effectLst/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8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2pPr>
      <a:lvl3pPr marL="59436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3pPr>
      <a:lvl4pPr marL="77724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4pPr>
      <a:lvl5pPr marL="96012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5pPr>
      <a:lvl6pPr marL="114300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32588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50876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69164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Project Summary</a:t>
            </a:r>
            <a:endParaRPr lang="en-US" dirty="0"/>
          </a:p>
        </p:txBody>
      </p:sp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Addressing Absenteeism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improve flexibility for necessary absences</a:t>
            </a:r>
            <a:endParaRPr lang="en-US" dirty="0"/>
          </a:p>
          <a:p>
            <a:r>
              <a:rPr lang="en-US" dirty="0" smtClean="0"/>
              <a:t>To reduce unnecessary absences</a:t>
            </a:r>
          </a:p>
          <a:p>
            <a:r>
              <a:rPr lang="en-US" dirty="0" smtClean="0"/>
              <a:t>To educate employees about the cost of absenteeism</a:t>
            </a:r>
          </a:p>
        </p:txBody>
      </p:sp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Goals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6372720"/>
              </p:ext>
            </p:extLst>
          </p:nvPr>
        </p:nvGraphicFramePr>
        <p:xfrm>
          <a:off x="1569974" y="4191000"/>
          <a:ext cx="6004052" cy="1483360"/>
        </p:xfrm>
        <a:graphic>
          <a:graphicData uri="http://schemas.openxmlformats.org/drawingml/2006/table">
            <a:tbl>
              <a:tblPr firstRow="1" lastRow="1" bandRow="1">
                <a:tableStyleId>{5DA37D80-6434-44D0-A028-1B22A696006F}</a:tableStyleId>
              </a:tblPr>
              <a:tblGrid>
                <a:gridCol w="2175002">
                  <a:extLst>
                    <a:ext uri="{9D8B030D-6E8A-4147-A177-3AD203B41FA5}">
                      <a16:colId xmlns:a16="http://schemas.microsoft.com/office/drawing/2014/main" val="1047361204"/>
                    </a:ext>
                  </a:extLst>
                </a:gridCol>
                <a:gridCol w="1276350">
                  <a:extLst>
                    <a:ext uri="{9D8B030D-6E8A-4147-A177-3AD203B41FA5}">
                      <a16:colId xmlns:a16="http://schemas.microsoft.com/office/drawing/2014/main" val="995066429"/>
                    </a:ext>
                  </a:extLst>
                </a:gridCol>
                <a:gridCol w="1276350">
                  <a:extLst>
                    <a:ext uri="{9D8B030D-6E8A-4147-A177-3AD203B41FA5}">
                      <a16:colId xmlns:a16="http://schemas.microsoft.com/office/drawing/2014/main" val="220709979"/>
                    </a:ext>
                  </a:extLst>
                </a:gridCol>
                <a:gridCol w="1276350">
                  <a:extLst>
                    <a:ext uri="{9D8B030D-6E8A-4147-A177-3AD203B41FA5}">
                      <a16:colId xmlns:a16="http://schemas.microsoft.com/office/drawing/2014/main" val="26612138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2020</a:t>
                      </a:r>
                      <a:endParaRPr lang="en-US" dirty="0"/>
                    </a:p>
                  </a:txBody>
                  <a:tcPr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2021</a:t>
                      </a:r>
                      <a:endParaRPr lang="en-US" dirty="0"/>
                    </a:p>
                  </a:txBody>
                  <a:tcPr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2022</a:t>
                      </a:r>
                      <a:endParaRPr lang="en-US" dirty="0"/>
                    </a:p>
                  </a:txBody>
                  <a:tcPr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3605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Excused</a:t>
                      </a:r>
                      <a:r>
                        <a:rPr lang="en-US" baseline="0" dirty="0" smtClean="0"/>
                        <a:t> Absences</a:t>
                      </a:r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10,568</a:t>
                      </a:r>
                      <a:endParaRPr lang="en-US" dirty="0"/>
                    </a:p>
                  </a:txBody>
                  <a:tcP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12,655</a:t>
                      </a:r>
                      <a:endParaRPr lang="en-US" dirty="0"/>
                    </a:p>
                  </a:txBody>
                  <a:tcP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12,622</a:t>
                      </a:r>
                      <a:endParaRPr lang="en-US" dirty="0"/>
                    </a:p>
                  </a:txBody>
                  <a:tcPr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78077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Unexcused</a:t>
                      </a:r>
                      <a:r>
                        <a:rPr lang="en-US" baseline="0" dirty="0" smtClean="0"/>
                        <a:t> Absences</a:t>
                      </a:r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15,410</a:t>
                      </a:r>
                      <a:endParaRPr lang="en-US" dirty="0"/>
                    </a:p>
                  </a:txBody>
                  <a:tcPr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18,000</a:t>
                      </a:r>
                      <a:endParaRPr lang="en-US" dirty="0"/>
                    </a:p>
                  </a:txBody>
                  <a:tcPr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21,851</a:t>
                      </a:r>
                      <a:endParaRPr lang="en-US" dirty="0"/>
                    </a:p>
                  </a:txBody>
                  <a:tcPr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5660005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r>
                        <a:rPr lang="en-US" dirty="0" smtClean="0"/>
                        <a:t>We need a plan to address</a:t>
                      </a:r>
                      <a:r>
                        <a:rPr lang="en-US" baseline="0" dirty="0" smtClean="0"/>
                        <a:t> absenteeism.</a:t>
                      </a:r>
                      <a:endParaRPr lang="en-US" dirty="0"/>
                    </a:p>
                  </a:txBody>
                  <a:tcP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1095111"/>
                  </a:ext>
                </a:extLst>
              </a:tr>
            </a:tbl>
          </a:graphicData>
        </a:graphic>
      </p:graphicFrame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Historical Data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Projections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159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Absenteeism Process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6302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Did We Get Here?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mposite">
  <a:themeElements>
    <a:clrScheme name="Composite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mpos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5000"/>
                <a:satMod val="300000"/>
              </a:schemeClr>
            </a:gs>
            <a:gs pos="12000">
              <a:schemeClr val="phClr">
                <a:tint val="50000"/>
                <a:shade val="90000"/>
                <a:satMod val="250000"/>
              </a:schemeClr>
            </a:gs>
            <a:gs pos="100000">
              <a:schemeClr val="phClr">
                <a:tint val="85000"/>
                <a:shade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75000"/>
                <a:shade val="95000"/>
                <a:satMod val="175000"/>
              </a:schemeClr>
            </a:gs>
            <a:gs pos="12000">
              <a:schemeClr val="phClr">
                <a:tint val="90000"/>
                <a:shade val="90000"/>
                <a:satMod val="150000"/>
              </a:schemeClr>
            </a:gs>
            <a:gs pos="100000">
              <a:schemeClr val="phClr">
                <a:tint val="100000"/>
                <a:shade val="75000"/>
                <a:satMod val="1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freezing" dir="t">
              <a:rot lat="0" lon="0" rev="6000000"/>
            </a:lightRig>
          </a:scene3d>
          <a:sp3d contourW="12700" prstMaterial="dkEdge">
            <a:bevelT w="44450" h="254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10000"/>
                <a:lumMod val="80000"/>
              </a:schemeClr>
            </a:gs>
            <a:gs pos="79000">
              <a:schemeClr val="phClr">
                <a:tint val="100000"/>
                <a:shade val="90000"/>
                <a:satMod val="105000"/>
                <a:lumMod val="10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1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hade val="100000"/>
                <a:satMod val="100000"/>
                <a:lumMod val="110000"/>
              </a:schemeClr>
            </a:gs>
            <a:gs pos="83000">
              <a:schemeClr val="phClr">
                <a:shade val="75000"/>
                <a:satMod val="200000"/>
              </a:schemeClr>
            </a:gs>
            <a:gs pos="100000">
              <a:schemeClr val="phClr">
                <a:shade val="90000"/>
                <a:satMod val="200000"/>
              </a:schemeClr>
            </a:gs>
          </a:gsLst>
          <a:path path="circle">
            <a:fillToRect l="75000" t="100000" b="3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35E1686CE92447A982E2B324B590DB" ma:contentTypeVersion="18" ma:contentTypeDescription="Create a new document." ma:contentTypeScope="" ma:versionID="a798d5ada22fba408b2c4f650e30ada7">
  <xsd:schema xmlns:xsd="http://www.w3.org/2001/XMLSchema" xmlns:xs="http://www.w3.org/2001/XMLSchema" xmlns:p="http://schemas.microsoft.com/office/2006/metadata/properties" xmlns:ns2="8f9cc876-ca13-4085-8b1a-66d58a31f7f0" xmlns:ns3="3db23937-4fc3-424b-ba4b-ad55b17c3d99" targetNamespace="http://schemas.microsoft.com/office/2006/metadata/properties" ma:root="true" ma:fieldsID="07adc4ccb666fb7111e478b2ad9d87d3" ns2:_="" ns3:_="">
    <xsd:import namespace="8f9cc876-ca13-4085-8b1a-66d58a31f7f0"/>
    <xsd:import namespace="3db23937-4fc3-424b-ba4b-ad55b17c3d9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9cc876-ca13-4085-8b1a-66d58a31f7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46ea00f-172d-4ee1-826e-d90dddfd6d7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b23937-4fc3-424b-ba4b-ad55b17c3d9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ea37e28-856a-4285-a492-dfadaeebc965}" ma:internalName="TaxCatchAll" ma:showField="CatchAllData" ma:web="3db23937-4fc3-424b-ba4b-ad55b17c3d9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/>
</file>

<file path=customXml/itemProps1.xml><?xml version="1.0" encoding="utf-8"?>
<ds:datastoreItem xmlns:ds="http://schemas.openxmlformats.org/officeDocument/2006/customXml" ds:itemID="{611FDBF6-27E1-4CFB-B5F7-E0C59A2970F7}"/>
</file>

<file path=customXml/itemProps2.xml><?xml version="1.0" encoding="utf-8"?>
<ds:datastoreItem xmlns:ds="http://schemas.openxmlformats.org/officeDocument/2006/customXml" ds:itemID="{E5839056-1161-4FF0-8A82-A50F76AAC267}"/>
</file>

<file path=customXml/itemProps3.xml><?xml version="1.0" encoding="utf-8"?>
<ds:datastoreItem xmlns:ds="http://schemas.openxmlformats.org/officeDocument/2006/customXml" ds:itemID="{B94CD6CB-299C-4096-BA81-38593B3F5295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85</Words>
  <PresentationFormat>On-screen Show (4:3)</PresentationFormat>
  <Paragraphs>30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Calibri</vt:lpstr>
      <vt:lpstr>Calibri Light</vt:lpstr>
      <vt:lpstr>Wingdings</vt:lpstr>
      <vt:lpstr>Composite</vt:lpstr>
      <vt:lpstr>Addressing Absenteeism</vt:lpstr>
      <vt:lpstr>Program Goals</vt:lpstr>
      <vt:lpstr>Historical Data</vt:lpstr>
      <vt:lpstr>Future Projections</vt:lpstr>
      <vt:lpstr>Absenteeism Process</vt:lpstr>
      <vt:lpstr>How Did We Get Here?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dcterms:created xsi:type="dcterms:W3CDTF">2010-10-07T17:17:53Z</dcterms:created>
  <dcterms:modified xsi:type="dcterms:W3CDTF">2015-08-10T11:36:09Z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TC101671299990</vt:lpwstr>
  </property>
  <property fmtid="{D5CDD505-2E9C-101B-9397-08002B2CF9AE}" pid="3" name="ContentTypeId">
    <vt:lpwstr>0x010100F76EADCC37460B49B71086B78B59A94B</vt:lpwstr>
  </property>
</Properties>
</file>