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3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403B-4B53-80D8-9B47AEB31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03B-4B53-80D8-9B47AEB31F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03B-4B53-80D8-9B47AEB31F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403B-4B53-80D8-9B47AEB3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225216"/>
        <c:axId val="80995456"/>
      </c:barChart>
      <c:catAx>
        <c:axId val="89225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0995456"/>
        <c:crosses val="autoZero"/>
        <c:auto val="1"/>
        <c:lblAlgn val="ctr"/>
        <c:lblOffset val="100"/>
        <c:noMultiLvlLbl val="0"/>
      </c:catAx>
      <c:valAx>
        <c:axId val="80995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9225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AE560-A495-4C56-85C9-5FB4EF664152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EDE3-4050-4833-82B5-6797AF7C6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5000"/>
                <a:satMod val="180000"/>
              </a:schemeClr>
            </a:gs>
            <a:gs pos="40000">
              <a:schemeClr val="bg2">
                <a:tint val="95000"/>
                <a:shade val="85000"/>
                <a:satMod val="150000"/>
              </a:schemeClr>
            </a:gs>
            <a:gs pos="100000">
              <a:schemeClr val="bg2">
                <a:shade val="45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Annual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Acme Widgets Annual Report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Presentation Overview</a:t>
            </a:r>
          </a:p>
          <a:p>
            <a:pPr marL="288925" indent="-288925"/>
            <a:r>
              <a:rPr lang="en-US" sz="4000" dirty="0"/>
              <a:t>Executive Summary</a:t>
            </a:r>
          </a:p>
          <a:p>
            <a:pPr marL="288925" indent="-288925"/>
            <a:r>
              <a:rPr lang="en-US" sz="4000" dirty="0"/>
              <a:t>Financial Summary</a:t>
            </a:r>
          </a:p>
          <a:p>
            <a:pPr marL="288925" indent="-288925"/>
            <a:r>
              <a:rPr lang="en-US" sz="4000" dirty="0"/>
              <a:t>Detailed Sales Summary </a:t>
            </a:r>
          </a:p>
          <a:p>
            <a:pPr marL="288925" indent="-288925"/>
            <a:r>
              <a:rPr lang="en-US" sz="4000" dirty="0" smtClean="0"/>
              <a:t>Next </a:t>
            </a:r>
            <a:r>
              <a:rPr lang="en-US" sz="4000" dirty="0"/>
              <a:t>Year’s News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Product Overview</a:t>
            </a:r>
            <a:endParaRPr lang="ja-JP" alt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CBCBC"/>
              </a:clrFrom>
              <a:clrTo>
                <a:srgbClr val="BCBCB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340" y="3822698"/>
            <a:ext cx="39440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42" y="1667747"/>
            <a:ext cx="349347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13" r="7870"/>
          <a:stretch/>
        </p:blipFill>
        <p:spPr bwMode="auto">
          <a:xfrm>
            <a:off x="4953000" y="4210048"/>
            <a:ext cx="3429000" cy="23558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86400" y="1429146"/>
            <a:ext cx="3486150" cy="166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1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8925" indent="-288925"/>
            <a:r>
              <a:rPr lang="en-US" sz="4000" dirty="0"/>
              <a:t>Gross Sales: $22,000</a:t>
            </a:r>
          </a:p>
          <a:p>
            <a:pPr marL="288925" indent="-288925"/>
            <a:r>
              <a:rPr lang="en-US" sz="4000" dirty="0"/>
              <a:t>Net Sales: $17,000</a:t>
            </a:r>
          </a:p>
          <a:p>
            <a:pPr marL="288925" indent="-288925"/>
            <a:r>
              <a:rPr lang="en-US" sz="4000" dirty="0"/>
              <a:t>Gross Profit: $15,000</a:t>
            </a:r>
          </a:p>
          <a:p>
            <a:pPr marL="288925" indent="-288925"/>
            <a:r>
              <a:rPr lang="en-US" sz="4000" dirty="0"/>
              <a:t>Net Profit: $10,500</a:t>
            </a:r>
          </a:p>
          <a:p>
            <a:pPr marL="288925" indent="-288925"/>
            <a:r>
              <a:rPr lang="en-US" sz="4000" dirty="0" smtClean="0"/>
              <a:t>Current ratio: 2.6:1</a:t>
            </a:r>
          </a:p>
          <a:p>
            <a:pPr marL="288925" indent="-288925"/>
            <a:r>
              <a:rPr lang="en-US" sz="4000" dirty="0" smtClean="0"/>
              <a:t>Debt Ratio: 39%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185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6792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76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0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9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Next Year’s News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hiring 12 new production staff in January</a:t>
            </a:r>
          </a:p>
          <a:p>
            <a:r>
              <a:rPr lang="en-US" dirty="0"/>
              <a:t>Contract with Smith Shipping will begin on January </a:t>
            </a:r>
            <a:r>
              <a:rPr lang="en-US" dirty="0" smtClean="0"/>
              <a:t>1, freeing up resources for internal logistics</a:t>
            </a:r>
            <a:endParaRPr lang="en-US" dirty="0"/>
          </a:p>
          <a:p>
            <a:r>
              <a:rPr lang="en-US" dirty="0" smtClean="0"/>
              <a:t>Basic Widget 2.0 will be released in Q1</a:t>
            </a:r>
          </a:p>
          <a:p>
            <a:r>
              <a:rPr lang="en-US" dirty="0" smtClean="0"/>
              <a:t>Will break ground on new production facility on March 1</a:t>
            </a:r>
          </a:p>
        </p:txBody>
      </p:sp>
    </p:spTree>
    <p:extLst>
      <p:ext uri="{BB962C8B-B14F-4D97-AF65-F5344CB8AC3E}">
        <p14:creationId xmlns:p14="http://schemas.microsoft.com/office/powerpoint/2010/main" val="423950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21" y="1453354"/>
            <a:ext cx="5110163" cy="487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9E1BDF6-6CCF-44FC-8B60-58800F02EE13}"/>
</file>

<file path=customXml/itemProps2.xml><?xml version="1.0" encoding="utf-8"?>
<ds:datastoreItem xmlns:ds="http://schemas.openxmlformats.org/officeDocument/2006/customXml" ds:itemID="{91B35A0E-D409-4970-9A07-0E1FBF58F114}"/>
</file>

<file path=customXml/itemProps3.xml><?xml version="1.0" encoding="utf-8"?>
<ds:datastoreItem xmlns:ds="http://schemas.openxmlformats.org/officeDocument/2006/customXml" ds:itemID="{840732F8-C2F0-4D7A-870C-F1DB2085DEAA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192</TotalTime>
  <Words>189</Words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ＭＳ Ｐゴシック</vt:lpstr>
      <vt:lpstr>Clarity</vt:lpstr>
      <vt:lpstr>Annual Report</vt:lpstr>
      <vt:lpstr>Acme Widgets Annual Report</vt:lpstr>
      <vt:lpstr>Product Overview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 Smith</cp:lastModifiedBy>
  <cp:revision>6</cp:revision>
  <dcterms:created xsi:type="dcterms:W3CDTF">2015-04-14T12:14:53Z</dcterms:created>
  <dcterms:modified xsi:type="dcterms:W3CDTF">2015-08-07T18:20:17Z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