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charts/chart1.xml" ContentType="application/vnd.openxmlformats-officedocument.drawingml.char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2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39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Month 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Basic Widget</c:v>
                </c:pt>
                <c:pt idx="1">
                  <c:v>Widget Plus</c:v>
                </c:pt>
                <c:pt idx="2">
                  <c:v>Super Widget</c:v>
                </c:pt>
                <c:pt idx="3">
                  <c:v>Widget Warranties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0-403B-4B53-80D8-9B47AEB31F3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Month 2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Basic Widget</c:v>
                </c:pt>
                <c:pt idx="1">
                  <c:v>Widget Plus</c:v>
                </c:pt>
                <c:pt idx="2">
                  <c:v>Super Widget</c:v>
                </c:pt>
                <c:pt idx="3">
                  <c:v>Widget Warranties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403B-4B53-80D8-9B47AEB31F3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Month 3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Basic Widget</c:v>
                </c:pt>
                <c:pt idx="1">
                  <c:v>Widget Plus</c:v>
                </c:pt>
                <c:pt idx="2">
                  <c:v>Super Widget</c:v>
                </c:pt>
                <c:pt idx="3">
                  <c:v>Widget Warranties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403B-4B53-80D8-9B47AEB31F3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Month 4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Basic Widget</c:v>
                </c:pt>
                <c:pt idx="1">
                  <c:v>Widget Plus</c:v>
                </c:pt>
                <c:pt idx="2">
                  <c:v>Super Widget</c:v>
                </c:pt>
                <c:pt idx="3">
                  <c:v>Widget Warranties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3-403B-4B53-80D8-9B47AEB31F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9225216"/>
        <c:axId val="80995456"/>
      </c:barChart>
      <c:catAx>
        <c:axId val="8922521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80995456"/>
        <c:crosses val="autoZero"/>
        <c:auto val="1"/>
        <c:lblAlgn val="ctr"/>
        <c:lblOffset val="100"/>
        <c:noMultiLvlLbl val="0"/>
      </c:catAx>
      <c:valAx>
        <c:axId val="8099545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8922521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5678-EE20-4FA5-88E2-6E0BD67A2E26}" type="datetime1">
              <a:rPr lang="en-US" smtClean="0"/>
              <a:t>8/7/2015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8/7/2015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A93-55E7-4DA9-90C2-089A26EEFEC4}" type="datetime1">
              <a:rPr lang="en-US" smtClean="0"/>
              <a:t>8/7/2015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F3C7-6809-4F39-BD67-A75817BDDE0A}" type="datetime1">
              <a:rPr lang="en-US" smtClean="0"/>
              <a:t>8/7/2015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EB24-CE78-465C-A726-91D0868FA48F}" type="datetime1">
              <a:rPr lang="en-US" smtClean="0"/>
              <a:t>8/7/2015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ADF0-1749-4E8B-9691-B44A5F8C0895}" type="datetime1">
              <a:rPr lang="en-US" smtClean="0"/>
              <a:t>8/7/2015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8/7/2015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BB94-68E6-4675-A946-F1C5994EDBD7}" type="datetime1">
              <a:rPr lang="en-US" smtClean="0"/>
              <a:t>8/7/2015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B8377-21E3-4835-B75D-4E2847E2750F}" type="datetime1">
              <a:rPr lang="en-US" smtClean="0"/>
              <a:t>8/7/2015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51B39-B140-43FE-96DB-472A2B59CE7C}" type="datetime1">
              <a:rPr lang="en-US" smtClean="0"/>
              <a:t>8/7/2015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00BB2-27C5-458B-ABCE-839C88CF47CE}" type="datetime1">
              <a:rPr lang="en-US" smtClean="0"/>
              <a:t>8/7/2015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AE560-A495-4C56-85C9-5FB4EF664152}" type="datetimeFigureOut">
              <a:rPr lang="en-US" smtClean="0"/>
              <a:t>8/7/2015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EDE3-4050-4833-82B5-6797AF7C6B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305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0C4986D-6BE9-4264-908F-02DB36FD8D6C}" type="datetime1">
              <a:rPr lang="en-US" smtClean="0"/>
              <a:t>8/7/2015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Widgets" TargetMode="External"/><Relationship Id="rId2" Type="http://schemas.openxmlformats.org/officeDocument/2006/relationships/hyperlink" Target="http://www.acmewidgets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bg2">
                <a:tint val="85000"/>
                <a:satMod val="180000"/>
              </a:schemeClr>
            </a:gs>
            <a:gs pos="40000">
              <a:schemeClr val="bg2">
                <a:tint val="95000"/>
                <a:shade val="85000"/>
                <a:satMod val="150000"/>
              </a:schemeClr>
            </a:gs>
            <a:gs pos="100000">
              <a:schemeClr val="bg2">
                <a:shade val="45000"/>
                <a:satMod val="20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Annual Report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Acme Widgets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2531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Acme Widgets Annual Report</a:t>
            </a:r>
            <a:endParaRPr lang="ja-JP" alt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Presentation Overview</a:t>
            </a:r>
          </a:p>
          <a:p>
            <a:pPr marL="288925" indent="-288925"/>
            <a:r>
              <a:rPr lang="en-US" sz="4000" dirty="0"/>
              <a:t>Executive Summary</a:t>
            </a:r>
          </a:p>
          <a:p>
            <a:pPr marL="288925" indent="-288925"/>
            <a:r>
              <a:rPr lang="en-US" sz="4000" dirty="0"/>
              <a:t>Financial Summary</a:t>
            </a:r>
          </a:p>
          <a:p>
            <a:pPr marL="288925" indent="-288925"/>
            <a:r>
              <a:rPr lang="en-US" sz="4000" dirty="0"/>
              <a:t>Detailed Sales Summary </a:t>
            </a:r>
          </a:p>
          <a:p>
            <a:pPr marL="288925" indent="-288925"/>
            <a:r>
              <a:rPr lang="en-US" sz="4000" dirty="0" smtClean="0"/>
              <a:t>Next </a:t>
            </a:r>
            <a:r>
              <a:rPr lang="en-US" sz="4000" dirty="0"/>
              <a:t>Year’s News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022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Product Overview</a:t>
            </a:r>
            <a:endParaRPr lang="ja-JP" altLang="en-US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942" y="1667747"/>
            <a:ext cx="3493476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BCBCBC"/>
              </a:clrFrom>
              <a:clrTo>
                <a:srgbClr val="BCBCB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340" y="3577351"/>
            <a:ext cx="394406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213" r="7870"/>
          <a:stretch/>
        </p:blipFill>
        <p:spPr bwMode="auto">
          <a:xfrm>
            <a:off x="4953000" y="4210048"/>
            <a:ext cx="3429000" cy="23558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glow rad="101600">
              <a:schemeClr val="accent3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486400" y="1429146"/>
            <a:ext cx="3486150" cy="1669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212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Financial Summary</a:t>
            </a:r>
            <a:endParaRPr lang="ja-JP" altLang="en-US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88925" indent="-288925"/>
            <a:r>
              <a:rPr lang="en-US" sz="4000" dirty="0"/>
              <a:t>Gross Sales: $22,000</a:t>
            </a:r>
          </a:p>
          <a:p>
            <a:pPr marL="288925" indent="-288925"/>
            <a:r>
              <a:rPr lang="en-US" sz="4000" dirty="0"/>
              <a:t>Net Sales: $17,000</a:t>
            </a:r>
          </a:p>
          <a:p>
            <a:pPr marL="288925" indent="-288925"/>
            <a:r>
              <a:rPr lang="en-US" sz="4000" dirty="0"/>
              <a:t>Gross Profit: $15,000</a:t>
            </a:r>
          </a:p>
          <a:p>
            <a:pPr marL="288925" indent="-288925"/>
            <a:r>
              <a:rPr lang="en-US" sz="4000" dirty="0"/>
              <a:t>Net Profit: $10,500</a:t>
            </a:r>
          </a:p>
          <a:p>
            <a:pPr marL="288925" indent="-288925"/>
            <a:r>
              <a:rPr lang="en-US" sz="4000" dirty="0" smtClean="0"/>
              <a:t>Current ratio: 2.6:1</a:t>
            </a:r>
          </a:p>
          <a:p>
            <a:pPr marL="288925" indent="-288925"/>
            <a:r>
              <a:rPr lang="en-US" sz="4000" dirty="0" smtClean="0"/>
              <a:t>Debt Ratio: 39%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21856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Detailed Sales Summary (Quarter 1)</a:t>
            </a:r>
            <a:endParaRPr lang="ja-JP" altLang="en-US" dirty="0" smtClean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8567927"/>
              </p:ext>
            </p:extLst>
          </p:nvPr>
        </p:nvGraphicFramePr>
        <p:xfrm>
          <a:off x="457200" y="1600200"/>
          <a:ext cx="82296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16760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Detailed Sales Summary (Quarter 2)</a:t>
            </a:r>
            <a:endParaRPr lang="ja-JP" alt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997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Detailed Sales Summary (Quarter 3)</a:t>
            </a:r>
            <a:endParaRPr lang="ja-JP" alt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509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Detailed Sales Summary (Quarter 4)</a:t>
            </a:r>
            <a:endParaRPr lang="ja-JP" alt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5911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Next Year’s News</a:t>
            </a:r>
            <a:endParaRPr lang="ja-JP" alt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Anticipate hiring 12 new production staff in January</a:t>
            </a:r>
          </a:p>
          <a:p>
            <a:r>
              <a:rPr lang="en-US" dirty="0"/>
              <a:t>Contract with Smith Shipping will begin on January </a:t>
            </a:r>
            <a:r>
              <a:rPr lang="en-US" dirty="0" smtClean="0"/>
              <a:t>1, freeing up resources for internal logistics</a:t>
            </a:r>
            <a:endParaRPr lang="en-US" dirty="0"/>
          </a:p>
          <a:p>
            <a:r>
              <a:rPr lang="en-US" dirty="0" smtClean="0"/>
              <a:t>Basic Widget 2.0 will be released in Q1</a:t>
            </a:r>
          </a:p>
          <a:p>
            <a:r>
              <a:rPr lang="en-US" dirty="0" smtClean="0"/>
              <a:t>Will break ground on new production facility on March 1</a:t>
            </a:r>
          </a:p>
        </p:txBody>
      </p:sp>
    </p:spTree>
    <p:extLst>
      <p:ext uri="{BB962C8B-B14F-4D97-AF65-F5344CB8AC3E}">
        <p14:creationId xmlns:p14="http://schemas.microsoft.com/office/powerpoint/2010/main" val="4239507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Windows User\AppData\Local\Microsoft\Windows\Temporary Internet Files\Content.IE5\Z32HJJVI\square-email-icon-e1309479532463[1]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  <a14:imgEffect>
                      <a14:sharpenSoften amount="-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921" y="1453354"/>
            <a:ext cx="5110163" cy="487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Information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Chief Executive Officer: </a:t>
            </a:r>
            <a:r>
              <a:rPr lang="en-US" dirty="0" smtClean="0"/>
              <a:t>Michael B. Caudill</a:t>
            </a:r>
          </a:p>
          <a:p>
            <a:r>
              <a:rPr lang="en-US" b="1" dirty="0" smtClean="0"/>
              <a:t>Chief Financial Officer: </a:t>
            </a:r>
            <a:r>
              <a:rPr lang="en-US" dirty="0" smtClean="0"/>
              <a:t>Kendra T. Vargas</a:t>
            </a:r>
          </a:p>
          <a:p>
            <a:r>
              <a:rPr lang="en-US" b="1" dirty="0" smtClean="0"/>
              <a:t>Chief Operating Officer: </a:t>
            </a:r>
            <a:r>
              <a:rPr lang="en-US" dirty="0" smtClean="0"/>
              <a:t>Marisa Silva Sousa</a:t>
            </a:r>
          </a:p>
          <a:p>
            <a:r>
              <a:rPr lang="en-US" b="1" dirty="0" smtClean="0"/>
              <a:t>Chief Technology Officer: </a:t>
            </a:r>
            <a:r>
              <a:rPr lang="en-US" dirty="0" smtClean="0"/>
              <a:t>Betty D. Whitehead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821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Company Information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Acme Widgets Inc.</a:t>
            </a:r>
          </a:p>
          <a:p>
            <a:pPr marL="0" indent="0" algn="ctr">
              <a:buNone/>
            </a:pPr>
            <a:r>
              <a:rPr lang="en-US" dirty="0" smtClean="0"/>
              <a:t>162 Pallet Street</a:t>
            </a:r>
          </a:p>
          <a:p>
            <a:pPr marL="0" indent="0" algn="ctr">
              <a:buNone/>
            </a:pPr>
            <a:r>
              <a:rPr lang="en-US" dirty="0" smtClean="0"/>
              <a:t>West Nyack, NY 10994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Website: </a:t>
            </a:r>
            <a:r>
              <a:rPr lang="en-US" dirty="0" smtClean="0">
                <a:hlinkClick r:id="rId2"/>
              </a:rPr>
              <a:t>http://www.acmewidgets.com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b="1" dirty="0" smtClean="0"/>
              <a:t>Twitter: </a:t>
            </a:r>
            <a:r>
              <a:rPr lang="en-US" dirty="0" smtClean="0"/>
              <a:t>@</a:t>
            </a:r>
            <a:r>
              <a:rPr lang="en-US" dirty="0" err="1" smtClean="0"/>
              <a:t>acmewidgets</a:t>
            </a: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Facebook: </a:t>
            </a:r>
            <a:r>
              <a:rPr lang="en-US" dirty="0" smtClean="0">
                <a:hlinkClick r:id="rId3"/>
              </a:rPr>
              <a:t>http://www.facebook.com/Widgets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5153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35E1686CE92447A982E2B324B590DB" ma:contentTypeVersion="18" ma:contentTypeDescription="Create a new document." ma:contentTypeScope="" ma:versionID="a798d5ada22fba408b2c4f650e30ada7">
  <xsd:schema xmlns:xsd="http://www.w3.org/2001/XMLSchema" xmlns:xs="http://www.w3.org/2001/XMLSchema" xmlns:p="http://schemas.microsoft.com/office/2006/metadata/properties" xmlns:ns2="8f9cc876-ca13-4085-8b1a-66d58a31f7f0" xmlns:ns3="3db23937-4fc3-424b-ba4b-ad55b17c3d99" targetNamespace="http://schemas.microsoft.com/office/2006/metadata/properties" ma:root="true" ma:fieldsID="07adc4ccb666fb7111e478b2ad9d87d3" ns2:_="" ns3:_="">
    <xsd:import namespace="8f9cc876-ca13-4085-8b1a-66d58a31f7f0"/>
    <xsd:import namespace="3db23937-4fc3-424b-ba4b-ad55b17c3d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9cc876-ca13-4085-8b1a-66d58a31f7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46ea00f-172d-4ee1-826e-d90dddfd6d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b23937-4fc3-424b-ba4b-ad55b17c3d9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ea37e28-856a-4285-a492-dfadaeebc965}" ma:internalName="TaxCatchAll" ma:showField="CatchAllData" ma:web="3db23937-4fc3-424b-ba4b-ad55b17c3d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db23937-4fc3-424b-ba4b-ad55b17c3d99" xsi:nil="true"/>
    <lcf76f155ced4ddcb4097134ff3c332f xmlns="8f9cc876-ca13-4085-8b1a-66d58a31f7f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9CF1E47-5DAD-41A5-AABF-2DAD6E80B635}"/>
</file>

<file path=customXml/itemProps2.xml><?xml version="1.0" encoding="utf-8"?>
<ds:datastoreItem xmlns:ds="http://schemas.openxmlformats.org/officeDocument/2006/customXml" ds:itemID="{5636EA96-7BB7-404E-AC85-67ADAC9593FF}"/>
</file>

<file path=customXml/itemProps3.xml><?xml version="1.0" encoding="utf-8"?>
<ds:datastoreItem xmlns:ds="http://schemas.openxmlformats.org/officeDocument/2006/customXml" ds:itemID="{48971AB1-EDAD-481E-89CA-23BA7CDBACBF}"/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188</TotalTime>
  <Words>189</Words>
  <PresentationFormat>On-screen Show (4:3)</PresentationFormat>
  <Paragraphs>38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ＭＳ Ｐゴシック</vt:lpstr>
      <vt:lpstr>Clarity</vt:lpstr>
      <vt:lpstr>Annual Report</vt:lpstr>
      <vt:lpstr>Acme Widgets Annual Report</vt:lpstr>
      <vt:lpstr>Product Overview</vt:lpstr>
      <vt:lpstr>Financial Summary</vt:lpstr>
      <vt:lpstr>Detailed Sales Summary (Quarter 1)</vt:lpstr>
      <vt:lpstr>Detailed Sales Summary (Quarter 2)</vt:lpstr>
      <vt:lpstr>Detailed Sales Summary (Quarter 3)</vt:lpstr>
      <vt:lpstr>Detailed Sales Summary (Quarter 4)</vt:lpstr>
      <vt:lpstr>Next Year’s News</vt:lpstr>
      <vt:lpstr>Contact Information</vt:lpstr>
      <vt:lpstr>Company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John Smith</cp:lastModifiedBy>
  <cp:revision>5</cp:revision>
  <dcterms:created xsi:type="dcterms:W3CDTF">2015-04-14T12:14:53Z</dcterms:created>
  <dcterms:modified xsi:type="dcterms:W3CDTF">2015-08-07T18:15:43Z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0x010100F76EADCC37460B49B71086B78B59A94B</vt:lpwstr>
  </property>
</Properties>
</file>