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charts/chart4.xml" ContentType="application/vnd.openxmlformats-officedocument.drawingml.chart+xml"/>
  <Override PartName="/ppt/charts/chart1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2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5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2400</c:v>
                </c:pt>
                <c:pt idx="1">
                  <c:v>2200</c:v>
                </c:pt>
                <c:pt idx="2">
                  <c:v>1500</c:v>
                </c:pt>
                <c:pt idx="3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C-4E46-B3FD-21D7CD45BA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2600</c:v>
                </c:pt>
                <c:pt idx="1">
                  <c:v>2300</c:v>
                </c:pt>
                <c:pt idx="2">
                  <c:v>2000</c:v>
                </c:pt>
                <c:pt idx="3">
                  <c:v>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EC-4E46-B3FD-21D7CD45BA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2800</c:v>
                </c:pt>
                <c:pt idx="1">
                  <c:v>2500</c:v>
                </c:pt>
                <c:pt idx="2">
                  <c:v>3000</c:v>
                </c:pt>
                <c:pt idx="3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EC-4E46-B3FD-21D7CD45BA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3000</c:v>
                </c:pt>
                <c:pt idx="1">
                  <c:v>3500</c:v>
                </c:pt>
                <c:pt idx="2">
                  <c:v>4500</c:v>
                </c:pt>
                <c:pt idx="3">
                  <c:v>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EC-4E46-B3FD-21D7CD45B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762432"/>
        <c:axId val="77820416"/>
      </c:barChart>
      <c:catAx>
        <c:axId val="8776243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77820416"/>
        <c:crosses val="autoZero"/>
        <c:auto val="1"/>
        <c:lblAlgn val="ctr"/>
        <c:lblOffset val="100"/>
        <c:noMultiLvlLbl val="0"/>
      </c:catAx>
      <c:valAx>
        <c:axId val="778204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77624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2880</c:v>
                </c:pt>
                <c:pt idx="1">
                  <c:v>2640</c:v>
                </c:pt>
                <c:pt idx="2">
                  <c:v>1800</c:v>
                </c:pt>
                <c:pt idx="3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2-43F6-B60E-77FC25CC15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3120</c:v>
                </c:pt>
                <c:pt idx="1">
                  <c:v>2760</c:v>
                </c:pt>
                <c:pt idx="2">
                  <c:v>2400</c:v>
                </c:pt>
                <c:pt idx="3">
                  <c:v>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D2-43F6-B60E-77FC25CC15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3360</c:v>
                </c:pt>
                <c:pt idx="1">
                  <c:v>3000</c:v>
                </c:pt>
                <c:pt idx="2">
                  <c:v>3600</c:v>
                </c:pt>
                <c:pt idx="3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D2-43F6-B60E-77FC25CC15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3600</c:v>
                </c:pt>
                <c:pt idx="1">
                  <c:v>4200</c:v>
                </c:pt>
                <c:pt idx="2">
                  <c:v>5400</c:v>
                </c:pt>
                <c:pt idx="3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D2-43F6-B60E-77FC25CC1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760896"/>
        <c:axId val="77150976"/>
      </c:barChart>
      <c:catAx>
        <c:axId val="877608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77150976"/>
        <c:crosses val="autoZero"/>
        <c:auto val="1"/>
        <c:lblAlgn val="ctr"/>
        <c:lblOffset val="100"/>
        <c:noMultiLvlLbl val="0"/>
      </c:catAx>
      <c:valAx>
        <c:axId val="7715097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77608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3168</c:v>
                </c:pt>
                <c:pt idx="1">
                  <c:v>2904</c:v>
                </c:pt>
                <c:pt idx="2">
                  <c:v>1980</c:v>
                </c:pt>
                <c:pt idx="3">
                  <c:v>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86-493A-BD18-483BD23C24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3432</c:v>
                </c:pt>
                <c:pt idx="1">
                  <c:v>3036</c:v>
                </c:pt>
                <c:pt idx="2">
                  <c:v>2640</c:v>
                </c:pt>
                <c:pt idx="3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86-493A-BD18-483BD23C24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3696</c:v>
                </c:pt>
                <c:pt idx="1">
                  <c:v>3300</c:v>
                </c:pt>
                <c:pt idx="2">
                  <c:v>3960</c:v>
                </c:pt>
                <c:pt idx="3">
                  <c:v>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86-493A-BD18-483BD23C24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3960</c:v>
                </c:pt>
                <c:pt idx="1">
                  <c:v>4620</c:v>
                </c:pt>
                <c:pt idx="2">
                  <c:v>5940</c:v>
                </c:pt>
                <c:pt idx="3">
                  <c:v>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86-493A-BD18-483BD23C24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931008"/>
        <c:axId val="116984064"/>
      </c:barChart>
      <c:catAx>
        <c:axId val="779310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16984064"/>
        <c:crosses val="autoZero"/>
        <c:auto val="1"/>
        <c:lblAlgn val="ctr"/>
        <c:lblOffset val="100"/>
        <c:noMultiLvlLbl val="0"/>
      </c:catAx>
      <c:valAx>
        <c:axId val="11698406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779310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3600</c:v>
                </c:pt>
                <c:pt idx="1">
                  <c:v>3850</c:v>
                </c:pt>
                <c:pt idx="2">
                  <c:v>2070</c:v>
                </c:pt>
                <c:pt idx="3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23-4459-8B4D-CA674509C8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3900</c:v>
                </c:pt>
                <c:pt idx="1">
                  <c:v>4025</c:v>
                </c:pt>
                <c:pt idx="2">
                  <c:v>2760</c:v>
                </c:pt>
                <c:pt idx="3">
                  <c:v>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23-4459-8B4D-CA674509C8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4200</c:v>
                </c:pt>
                <c:pt idx="1">
                  <c:v>4375</c:v>
                </c:pt>
                <c:pt idx="2">
                  <c:v>4140</c:v>
                </c:pt>
                <c:pt idx="3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23-4459-8B4D-CA674509C8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4500</c:v>
                </c:pt>
                <c:pt idx="1">
                  <c:v>6125</c:v>
                </c:pt>
                <c:pt idx="2">
                  <c:v>6209.9999999999991</c:v>
                </c:pt>
                <c:pt idx="3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23-4459-8B4D-CA674509C8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822016"/>
        <c:axId val="116988096"/>
      </c:barChart>
      <c:catAx>
        <c:axId val="1168220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16988096"/>
        <c:crosses val="autoZero"/>
        <c:auto val="1"/>
        <c:lblAlgn val="ctr"/>
        <c:lblOffset val="100"/>
        <c:noMultiLvlLbl val="0"/>
      </c:catAx>
      <c:valAx>
        <c:axId val="11698809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168220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7/23/2015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7/23/2015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7/23/2015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7/23/2015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7/23/2015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7/23/2015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AE560-A495-4C56-85C9-5FB4EF664152}" type="datetimeFigureOut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EDE3-4050-4833-82B5-6797AF7C6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0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Widgets" TargetMode="External"/><Relationship Id="rId2" Type="http://schemas.openxmlformats.org/officeDocument/2006/relationships/hyperlink" Target="http://www.acmewidget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bg2">
                <a:tint val="85000"/>
                <a:satMod val="180000"/>
              </a:schemeClr>
            </a:gs>
            <a:gs pos="40000">
              <a:schemeClr val="bg2">
                <a:tint val="95000"/>
                <a:shade val="85000"/>
                <a:satMod val="150000"/>
              </a:schemeClr>
            </a:gs>
            <a:gs pos="100000">
              <a:schemeClr val="bg2">
                <a:shade val="45000"/>
                <a:satMod val="2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Annual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Acme Widgets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53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Acme Widgets Annual Report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Presentation Overview</a:t>
            </a:r>
          </a:p>
          <a:p>
            <a:r>
              <a:rPr lang="en-US" dirty="0"/>
              <a:t>Executive Summary</a:t>
            </a:r>
          </a:p>
          <a:p>
            <a:r>
              <a:rPr lang="en-US" dirty="0"/>
              <a:t>Financial Summary</a:t>
            </a:r>
          </a:p>
          <a:p>
            <a:r>
              <a:rPr lang="en-US" dirty="0"/>
              <a:t>Detailed Sales Summary (Quarters 1-4)</a:t>
            </a:r>
          </a:p>
          <a:p>
            <a:r>
              <a:rPr lang="en-US" dirty="0"/>
              <a:t>Next Year’s News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022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Executive Summary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Sales rose by 40% last year</a:t>
            </a:r>
          </a:p>
          <a:p>
            <a:r>
              <a:rPr lang="en-US" dirty="0" smtClean="0"/>
              <a:t>New oil project in our region will help this growth into next year</a:t>
            </a:r>
          </a:p>
          <a:p>
            <a:r>
              <a:rPr lang="en-US" dirty="0" smtClean="0"/>
              <a:t>Growth in production, sales, and support teams will support increased demand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129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Financial Summary</a:t>
            </a:r>
            <a:endParaRPr lang="ja-JP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Gross Sales: $22,000</a:t>
            </a:r>
          </a:p>
          <a:p>
            <a:r>
              <a:rPr lang="en-US" sz="4000" dirty="0"/>
              <a:t>Net Sales: $17,000</a:t>
            </a:r>
          </a:p>
          <a:p>
            <a:r>
              <a:rPr lang="en-US" sz="4000" dirty="0"/>
              <a:t>Gross Profit: $15,000</a:t>
            </a:r>
          </a:p>
          <a:p>
            <a:r>
              <a:rPr lang="en-US" sz="4000" dirty="0"/>
              <a:t>Net Profit: $10,500</a:t>
            </a:r>
          </a:p>
          <a:p>
            <a:r>
              <a:rPr lang="en-US" sz="4000" dirty="0" smtClean="0"/>
              <a:t>Current ratio: 2.6:1</a:t>
            </a:r>
          </a:p>
          <a:p>
            <a:r>
              <a:rPr lang="en-US" sz="4000" dirty="0" smtClean="0"/>
              <a:t>Debt Ratio: 39%</a:t>
            </a:r>
            <a:endParaRPr lang="en-US" sz="4000" dirty="0"/>
          </a:p>
        </p:txBody>
      </p:sp>
      <p:pic>
        <p:nvPicPr>
          <p:cNvPr id="1026" name="Picture 2" descr="C:\Users\Windows User\AppData\Local\Microsoft\Windows\Temporary Internet Files\Content.IE5\Z32HJJVI\money+tree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05200"/>
            <a:ext cx="2443480" cy="244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85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1)</a:t>
            </a:r>
            <a:endParaRPr lang="ja-JP" altLang="en-US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392393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676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2)</a:t>
            </a:r>
            <a:endParaRPr lang="ja-JP" altLang="en-US" dirty="0" smtClean="0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5003979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799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3)</a:t>
            </a:r>
            <a:endParaRPr lang="ja-JP" altLang="en-US" dirty="0" smtClean="0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1445175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550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4)</a:t>
            </a:r>
            <a:endParaRPr lang="ja-JP" altLang="en-US" dirty="0" smtClean="0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7929427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659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Next Year’s News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Anticipate hiring 12 new production staff in January</a:t>
            </a:r>
          </a:p>
          <a:p>
            <a:r>
              <a:rPr lang="en-US" dirty="0"/>
              <a:t>Contract with Smith Shipping will begin on January </a:t>
            </a:r>
            <a:r>
              <a:rPr lang="en-US" dirty="0" smtClean="0"/>
              <a:t>1, freeing up resources for internal logistics</a:t>
            </a:r>
            <a:endParaRPr lang="en-US" dirty="0"/>
          </a:p>
          <a:p>
            <a:r>
              <a:rPr lang="en-US" dirty="0" smtClean="0"/>
              <a:t>Basic Widget 2.0 will be released in Q1</a:t>
            </a:r>
          </a:p>
          <a:p>
            <a:r>
              <a:rPr lang="en-US" dirty="0" smtClean="0"/>
              <a:t>Will break ground on new production facility on March 1</a:t>
            </a:r>
          </a:p>
        </p:txBody>
      </p:sp>
      <p:pic>
        <p:nvPicPr>
          <p:cNvPr id="2050" name="Picture 2" descr="C:\Users\Windows User\AppData\Local\Microsoft\Windows\Temporary Internet Files\Content.IE5\O44H3VWX\News_Flash[1]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735" y="3911216"/>
            <a:ext cx="4124531" cy="279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50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Windows User\AppData\Local\Microsoft\Windows\Temporary Internet Files\Content.IE5\Z32HJJVI\square-email-icon-e1309479532463[1]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-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921" y="1453354"/>
            <a:ext cx="5110163" cy="487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Chief Executive Officer: </a:t>
            </a:r>
            <a:r>
              <a:rPr lang="en-US" dirty="0" smtClean="0"/>
              <a:t>Michael B. Caudill</a:t>
            </a:r>
          </a:p>
          <a:p>
            <a:r>
              <a:rPr lang="en-US" b="1" dirty="0" smtClean="0"/>
              <a:t>Chief Financial Officer: </a:t>
            </a:r>
            <a:r>
              <a:rPr lang="en-US" dirty="0" smtClean="0"/>
              <a:t>Kendra T. Vargas</a:t>
            </a:r>
          </a:p>
          <a:p>
            <a:r>
              <a:rPr lang="en-US" b="1" dirty="0" smtClean="0"/>
              <a:t>Chief Operating Officer: </a:t>
            </a:r>
            <a:r>
              <a:rPr lang="en-US" dirty="0" smtClean="0"/>
              <a:t>Marisa Silva Sousa</a:t>
            </a:r>
          </a:p>
          <a:p>
            <a:r>
              <a:rPr lang="en-US" b="1" dirty="0" smtClean="0"/>
              <a:t>Chief Technology Officer: </a:t>
            </a:r>
            <a:r>
              <a:rPr lang="en-US" dirty="0" smtClean="0"/>
              <a:t>Betty D. Whitehead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821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Company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Acme Widgets Inc.</a:t>
            </a:r>
          </a:p>
          <a:p>
            <a:pPr marL="0" indent="0" algn="ctr">
              <a:buNone/>
            </a:pPr>
            <a:r>
              <a:rPr lang="en-US" dirty="0" smtClean="0"/>
              <a:t>162 Pallet Street</a:t>
            </a:r>
          </a:p>
          <a:p>
            <a:pPr marL="0" indent="0" algn="ctr">
              <a:buNone/>
            </a:pPr>
            <a:r>
              <a:rPr lang="en-US" dirty="0" smtClean="0"/>
              <a:t>West Nyack, NY 10994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Website: </a:t>
            </a:r>
            <a:r>
              <a:rPr lang="en-US" dirty="0" smtClean="0">
                <a:hlinkClick r:id="rId2"/>
              </a:rPr>
              <a:t>http://www.acmewidgets.com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Twitter: </a:t>
            </a:r>
            <a:r>
              <a:rPr lang="en-US" dirty="0" smtClean="0"/>
              <a:t>@</a:t>
            </a:r>
            <a:r>
              <a:rPr lang="en-US" dirty="0" err="1" smtClean="0"/>
              <a:t>acmewidgets</a:t>
            </a:r>
            <a:endParaRPr lang="en-US" dirty="0" smtClean="0"/>
          </a:p>
          <a:p>
            <a:r>
              <a:rPr lang="en-US" b="1" dirty="0" smtClean="0"/>
              <a:t>Facebook: </a:t>
            </a:r>
            <a:r>
              <a:rPr lang="en-US" dirty="0" smtClean="0">
                <a:hlinkClick r:id="rId3"/>
              </a:rPr>
              <a:t>http://www.facebook.com/Widgets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153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3EA3CA5-0938-457A-A60A-B5A19D4DD0CF}"/>
</file>

<file path=customXml/itemProps2.xml><?xml version="1.0" encoding="utf-8"?>
<ds:datastoreItem xmlns:ds="http://schemas.openxmlformats.org/officeDocument/2006/customXml" ds:itemID="{C7620B33-B674-4BB5-AB6F-E32D5C884EEA}"/>
</file>

<file path=customXml/itemProps3.xml><?xml version="1.0" encoding="utf-8"?>
<ds:datastoreItem xmlns:ds="http://schemas.openxmlformats.org/officeDocument/2006/customXml" ds:itemID="{633165EE-DFBC-4B1E-A903-8442621A526B}"/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155</TotalTime>
  <Words>226</Words>
  <PresentationFormat>On-screen Show (4:3)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ＭＳ Ｐゴシック</vt:lpstr>
      <vt:lpstr>Clarity</vt:lpstr>
      <vt:lpstr>Annual Report</vt:lpstr>
      <vt:lpstr>Acme Widgets Annual Report</vt:lpstr>
      <vt:lpstr>Executive Summary</vt:lpstr>
      <vt:lpstr>Financial Summary</vt:lpstr>
      <vt:lpstr>Detailed Sales Summary (Quarter 1)</vt:lpstr>
      <vt:lpstr>Detailed Sales Summary (Quarter 2)</vt:lpstr>
      <vt:lpstr>Detailed Sales Summary (Quarter 3)</vt:lpstr>
      <vt:lpstr>Detailed Sales Summary (Quarter 4)</vt:lpstr>
      <vt:lpstr>Next Year’s News</vt:lpstr>
      <vt:lpstr>Contact Information</vt:lpstr>
      <vt:lpstr>Company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2015-04-14T12:14:53Z</dcterms:created>
  <dcterms:modified xsi:type="dcterms:W3CDTF">2015-07-23T17:31:14Z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